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6" r:id="rId17"/>
    <p:sldId id="275" r:id="rId18"/>
    <p:sldId id="270" r:id="rId19"/>
    <p:sldId id="272" r:id="rId20"/>
    <p:sldId id="273" r:id="rId21"/>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9">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bVFOGKKIMXZsCI3w2s4XzJmFk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B3A002-934E-4919-B923-BB795306631A}">
  <a:tblStyle styleId="{66B3A002-934E-4919-B923-BB795306631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D5B808-54BB-458C-BD95-6331647B3465}"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1027" y="43"/>
      </p:cViewPr>
      <p:guideLst>
        <p:guide orient="horz" pos="2939"/>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 name="Google Shape;37;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0"/>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000" b="0" i="0">
                <a:solidFill>
                  <a:schemeClr val="dk1"/>
                </a:solidFill>
                <a:latin typeface="Times New Roman"/>
                <a:ea typeface="Times New Roman"/>
                <a:cs typeface="Times New Roman"/>
                <a:sym typeface="Times New Roman"/>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Google Shape;19;p2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3"/>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9"/>
          <p:cNvPicPr preferRelativeResize="0"/>
          <p:nvPr/>
        </p:nvPicPr>
        <p:blipFill rotWithShape="1">
          <a:blip r:embed="rId6">
            <a:alphaModFix/>
          </a:blip>
          <a:srcRect/>
          <a:stretch/>
        </p:blipFill>
        <p:spPr>
          <a:xfrm>
            <a:off x="0" y="0"/>
            <a:ext cx="12191999" cy="6857999"/>
          </a:xfrm>
          <a:prstGeom prst="rect">
            <a:avLst/>
          </a:prstGeom>
          <a:noFill/>
          <a:ln>
            <a:noFill/>
          </a:ln>
        </p:spPr>
      </p:pic>
      <p:sp>
        <p:nvSpPr>
          <p:cNvPr id="7" name="Google Shape;7;p19"/>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9"/>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9"/>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ZrrsGEdAYjNnPzSfMOFWEm3ulf6G1N4N/view?usp=drive_link"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drive.google.com/file/d/1I-0BFHuIoVCgO4fwD2zXDawk9wwJs8dR/view?usp=drive_li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rive.google.com/file/d/1blOVTax68mYB8AHz0drzgKCWX6eRfR6D/view?usp=shar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xpl/RecentIssue.jsp?punumber=6287639"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xpl/RecentIssue.jsp?punumber=628763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8"/>
        <p:cNvGrpSpPr/>
        <p:nvPr/>
      </p:nvGrpSpPr>
      <p:grpSpPr>
        <a:xfrm>
          <a:off x="0" y="0"/>
          <a:ext cx="0" cy="0"/>
          <a:chOff x="0" y="0"/>
          <a:chExt cx="0" cy="0"/>
        </a:xfrm>
      </p:grpSpPr>
      <p:pic>
        <p:nvPicPr>
          <p:cNvPr id="39" name="Google Shape;39;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0" name="Google Shape;40;p1"/>
          <p:cNvSpPr txBox="1"/>
          <p:nvPr/>
        </p:nvSpPr>
        <p:spPr>
          <a:xfrm>
            <a:off x="2558117" y="1859409"/>
            <a:ext cx="8679535" cy="751488"/>
          </a:xfrm>
          <a:prstGeom prst="rect">
            <a:avLst/>
          </a:prstGeom>
          <a:noFill/>
          <a:ln>
            <a:noFill/>
          </a:ln>
        </p:spPr>
        <p:txBody>
          <a:bodyPr spcFirstLastPara="1" wrap="square" lIns="0" tIns="12700" rIns="0" bIns="0" anchor="t" anchorCtr="0">
            <a:spAutoFit/>
          </a:bodyPr>
          <a:lstStyle/>
          <a:p>
            <a:pPr marL="3066415" marR="5080" lvl="0" indent="-305435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DEPARTMENT OF ELECTRONICS AND COMMUNICATION  ENGINEERING</a:t>
            </a:r>
            <a:endParaRPr sz="2400" b="1" i="0" u="none" strike="noStrike" cap="none">
              <a:solidFill>
                <a:schemeClr val="dk1"/>
              </a:solidFill>
              <a:latin typeface="Times New Roman"/>
              <a:ea typeface="Times New Roman"/>
              <a:cs typeface="Times New Roman"/>
              <a:sym typeface="Times New Roman"/>
            </a:endParaRPr>
          </a:p>
        </p:txBody>
      </p:sp>
      <p:grpSp>
        <p:nvGrpSpPr>
          <p:cNvPr id="41" name="Google Shape;41;p1"/>
          <p:cNvGrpSpPr/>
          <p:nvPr/>
        </p:nvGrpSpPr>
        <p:grpSpPr>
          <a:xfrm>
            <a:off x="0" y="1212849"/>
            <a:ext cx="2004109" cy="5645150"/>
            <a:chOff x="0" y="1212849"/>
            <a:chExt cx="2004109" cy="5645150"/>
          </a:xfrm>
        </p:grpSpPr>
        <p:pic>
          <p:nvPicPr>
            <p:cNvPr id="42" name="Google Shape;42;p1"/>
            <p:cNvPicPr preferRelativeResize="0"/>
            <p:nvPr/>
          </p:nvPicPr>
          <p:blipFill rotWithShape="1">
            <a:blip r:embed="rId4">
              <a:alphaModFix/>
            </a:blip>
            <a:srcRect/>
            <a:stretch/>
          </p:blipFill>
          <p:spPr>
            <a:xfrm>
              <a:off x="629861" y="1212849"/>
              <a:ext cx="1374248" cy="1066799"/>
            </a:xfrm>
            <a:prstGeom prst="rect">
              <a:avLst/>
            </a:prstGeom>
            <a:noFill/>
            <a:ln>
              <a:noFill/>
            </a:ln>
          </p:spPr>
        </p:pic>
        <p:pic>
          <p:nvPicPr>
            <p:cNvPr id="43" name="Google Shape;43;p1"/>
            <p:cNvPicPr preferRelativeResize="0"/>
            <p:nvPr/>
          </p:nvPicPr>
          <p:blipFill rotWithShape="1">
            <a:blip r:embed="rId5">
              <a:alphaModFix/>
            </a:blip>
            <a:srcRect/>
            <a:stretch/>
          </p:blipFill>
          <p:spPr>
            <a:xfrm>
              <a:off x="0" y="4732638"/>
              <a:ext cx="1479012" cy="2125361"/>
            </a:xfrm>
            <a:prstGeom prst="rect">
              <a:avLst/>
            </a:prstGeom>
            <a:noFill/>
            <a:ln>
              <a:noFill/>
            </a:ln>
          </p:spPr>
        </p:pic>
      </p:grpSp>
      <p:sp>
        <p:nvSpPr>
          <p:cNvPr id="44" name="Google Shape;44;p1"/>
          <p:cNvSpPr txBox="1"/>
          <p:nvPr/>
        </p:nvSpPr>
        <p:spPr>
          <a:xfrm>
            <a:off x="2503000" y="3880351"/>
            <a:ext cx="3822700" cy="13978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PRESENTED BY,</a:t>
            </a:r>
            <a:endParaRPr/>
          </a:p>
          <a:p>
            <a:pPr marL="1270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MEIPRASAANTH V - 21ECR116</a:t>
            </a:r>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JEGAN M – 21ECR089</a:t>
            </a:r>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JEGAN P – 21ECR090</a:t>
            </a:r>
            <a:endParaRPr/>
          </a:p>
        </p:txBody>
      </p:sp>
      <p:sp>
        <p:nvSpPr>
          <p:cNvPr id="45" name="Google Shape;45;p1"/>
          <p:cNvSpPr txBox="1"/>
          <p:nvPr/>
        </p:nvSpPr>
        <p:spPr>
          <a:xfrm>
            <a:off x="2478235" y="4885502"/>
            <a:ext cx="3847465" cy="289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1"/>
          <p:cNvSpPr txBox="1"/>
          <p:nvPr/>
        </p:nvSpPr>
        <p:spPr>
          <a:xfrm>
            <a:off x="5801500" y="5771274"/>
            <a:ext cx="21486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DATE: </a:t>
            </a:r>
            <a:r>
              <a:rPr lang="en-US" sz="1800" b="1" dirty="0">
                <a:solidFill>
                  <a:schemeClr val="dk1"/>
                </a:solidFill>
                <a:latin typeface="Times New Roman"/>
                <a:ea typeface="Times New Roman"/>
                <a:cs typeface="Times New Roman"/>
                <a:sym typeface="Times New Roman"/>
              </a:rPr>
              <a:t>18</a:t>
            </a:r>
            <a:r>
              <a:rPr lang="en-US" sz="1800" b="1" i="0" u="none" strike="noStrike" cap="none" dirty="0">
                <a:solidFill>
                  <a:schemeClr val="dk1"/>
                </a:solidFill>
                <a:latin typeface="Times New Roman"/>
                <a:ea typeface="Times New Roman"/>
                <a:cs typeface="Times New Roman"/>
                <a:sym typeface="Times New Roman"/>
              </a:rPr>
              <a:t>.</a:t>
            </a:r>
            <a:r>
              <a:rPr lang="en-US" sz="1800" b="1" dirty="0">
                <a:solidFill>
                  <a:schemeClr val="dk1"/>
                </a:solidFill>
                <a:latin typeface="Times New Roman"/>
                <a:ea typeface="Times New Roman"/>
                <a:cs typeface="Times New Roman"/>
                <a:sym typeface="Times New Roman"/>
              </a:rPr>
              <a:t>10</a:t>
            </a:r>
            <a:r>
              <a:rPr lang="en-US" sz="1800" b="1" i="0" u="none" strike="noStrike" cap="none" dirty="0">
                <a:solidFill>
                  <a:schemeClr val="dk1"/>
                </a:solidFill>
                <a:latin typeface="Times New Roman"/>
                <a:ea typeface="Times New Roman"/>
                <a:cs typeface="Times New Roman"/>
                <a:sym typeface="Times New Roman"/>
              </a:rPr>
              <a:t>.24</a:t>
            </a:r>
            <a:endParaRPr sz="1800" b="1" i="0" u="none" strike="noStrike" cap="none"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FINAL REVIEW</a:t>
            </a:r>
            <a:endParaRPr sz="1800" b="1" i="0" u="none" strike="noStrike" cap="none" dirty="0">
              <a:solidFill>
                <a:schemeClr val="dk1"/>
              </a:solidFill>
              <a:latin typeface="Times New Roman"/>
              <a:ea typeface="Times New Roman"/>
              <a:cs typeface="Times New Roman"/>
              <a:sym typeface="Times New Roman"/>
            </a:endParaRPr>
          </a:p>
        </p:txBody>
      </p:sp>
      <p:sp>
        <p:nvSpPr>
          <p:cNvPr id="47" name="Google Shape;47;p1"/>
          <p:cNvSpPr txBox="1"/>
          <p:nvPr/>
        </p:nvSpPr>
        <p:spPr>
          <a:xfrm>
            <a:off x="7625952" y="3773998"/>
            <a:ext cx="3611700" cy="2010302"/>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GUIDED BY,</a:t>
            </a:r>
            <a:endParaRPr/>
          </a:p>
          <a:p>
            <a:pPr marL="1270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imes New Roman"/>
              <a:ea typeface="Times New Roman"/>
              <a:cs typeface="Times New Roman"/>
              <a:sym typeface="Times New Roman"/>
            </a:endParaRPr>
          </a:p>
          <a:p>
            <a:pPr marL="12700" marR="0" lvl="0" indent="0" algn="l" rtl="0">
              <a:lnSpc>
                <a:spcPct val="100000"/>
              </a:lnSpc>
              <a:spcBef>
                <a:spcPts val="100"/>
              </a:spcBef>
              <a:spcAft>
                <a:spcPts val="0"/>
              </a:spcAft>
              <a:buNone/>
            </a:pPr>
            <a:r>
              <a:rPr lang="en-US" sz="1800" b="1" i="0" u="none" strike="noStrike" cap="none">
                <a:solidFill>
                  <a:schemeClr val="dk2"/>
                </a:solidFill>
                <a:latin typeface="Times New Roman"/>
                <a:ea typeface="Times New Roman"/>
                <a:cs typeface="Times New Roman"/>
                <a:sym typeface="Times New Roman"/>
              </a:rPr>
              <a:t>Mrs.V.MEKALA M.E.,</a:t>
            </a:r>
            <a:endParaRPr sz="1800" b="1" i="0" u="none" strike="noStrike" cap="none">
              <a:solidFill>
                <a:schemeClr val="dk2"/>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ASSISTANT PROFESSOR(SR.G),</a:t>
            </a:r>
            <a:endParaRPr/>
          </a:p>
          <a:p>
            <a:pPr marL="1270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DEPARTMENT OF ECE,</a:t>
            </a:r>
            <a:endParaRPr/>
          </a:p>
          <a:p>
            <a:pPr marL="12700" marR="0" lvl="0" indent="0" algn="l" rtl="0">
              <a:lnSpc>
                <a:spcPct val="100000"/>
              </a:lnSpc>
              <a:spcBef>
                <a:spcPts val="0"/>
              </a:spcBef>
              <a:spcAft>
                <a:spcPts val="0"/>
              </a:spcAft>
              <a:buNone/>
            </a:pPr>
            <a:r>
              <a:rPr lang="en-US" sz="1800" b="1" i="0" u="none" strike="noStrike" cap="none">
                <a:solidFill>
                  <a:schemeClr val="dk2"/>
                </a:solidFill>
                <a:latin typeface="Times New Roman"/>
                <a:ea typeface="Times New Roman"/>
                <a:cs typeface="Times New Roman"/>
                <a:sym typeface="Times New Roman"/>
              </a:rPr>
              <a:t>KEC.</a:t>
            </a:r>
            <a:endParaRPr/>
          </a:p>
          <a:p>
            <a:pPr marL="127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Times New Roman"/>
              <a:ea typeface="Times New Roman"/>
              <a:cs typeface="Times New Roman"/>
              <a:sym typeface="Times New Roman"/>
            </a:endParaRPr>
          </a:p>
        </p:txBody>
      </p:sp>
      <p:sp>
        <p:nvSpPr>
          <p:cNvPr id="48" name="Google Shape;48;p1"/>
          <p:cNvSpPr txBox="1">
            <a:spLocks noGrp="1"/>
          </p:cNvSpPr>
          <p:nvPr>
            <p:ph type="title"/>
          </p:nvPr>
        </p:nvSpPr>
        <p:spPr>
          <a:xfrm>
            <a:off x="2633970" y="466782"/>
            <a:ext cx="8199000" cy="1354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2800" b="1" dirty="0">
                <a:solidFill>
                  <a:schemeClr val="dk2"/>
                </a:solidFill>
                <a:latin typeface="Times New Roman"/>
                <a:ea typeface="Times New Roman"/>
                <a:cs typeface="Times New Roman"/>
                <a:sym typeface="Times New Roman"/>
              </a:rPr>
              <a:t>Automated Sericulture </a:t>
            </a:r>
            <a:r>
              <a:rPr lang="en-US" sz="2800" b="1" dirty="0" err="1">
                <a:solidFill>
                  <a:schemeClr val="dk2"/>
                </a:solidFill>
                <a:latin typeface="Times New Roman"/>
                <a:ea typeface="Times New Roman"/>
                <a:cs typeface="Times New Roman"/>
                <a:sym typeface="Times New Roman"/>
              </a:rPr>
              <a:t>SmartGrid</a:t>
            </a:r>
            <a:r>
              <a:rPr lang="en-US" sz="2800" b="1" dirty="0">
                <a:solidFill>
                  <a:schemeClr val="dk2"/>
                </a:solidFill>
                <a:latin typeface="Times New Roman"/>
                <a:ea typeface="Times New Roman"/>
                <a:cs typeface="Times New Roman"/>
                <a:sym typeface="Times New Roman"/>
              </a:rPr>
              <a:t> : Revolutionizing Silk Farming with Technology</a:t>
            </a:r>
            <a:endParaRPr sz="2800" b="1" dirty="0">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0"/>
          <p:cNvPicPr preferRelativeResize="0"/>
          <p:nvPr/>
        </p:nvPicPr>
        <p:blipFill rotWithShape="1">
          <a:blip r:embed="rId3">
            <a:alphaModFix/>
          </a:blip>
          <a:srcRect/>
          <a:stretch/>
        </p:blipFill>
        <p:spPr>
          <a:xfrm>
            <a:off x="1440180" y="505799"/>
            <a:ext cx="10287000" cy="61497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1"/>
          <p:cNvSpPr txBox="1">
            <a:spLocks noGrp="1"/>
          </p:cNvSpPr>
          <p:nvPr>
            <p:ph type="ctrTitle"/>
          </p:nvPr>
        </p:nvSpPr>
        <p:spPr>
          <a:xfrm>
            <a:off x="3608438" y="228355"/>
            <a:ext cx="4975123"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BLOCK DIAGRAM</a:t>
            </a:r>
            <a:endParaRPr sz="3200"/>
          </a:p>
        </p:txBody>
      </p:sp>
      <p:pic>
        <p:nvPicPr>
          <p:cNvPr id="115" name="Google Shape;115;p11"/>
          <p:cNvPicPr preferRelativeResize="0"/>
          <p:nvPr/>
        </p:nvPicPr>
        <p:blipFill rotWithShape="1">
          <a:blip r:embed="rId3">
            <a:alphaModFix/>
          </a:blip>
          <a:srcRect/>
          <a:stretch/>
        </p:blipFill>
        <p:spPr>
          <a:xfrm>
            <a:off x="3310355" y="1297189"/>
            <a:ext cx="5455287" cy="4478637"/>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ctrTitle"/>
          </p:nvPr>
        </p:nvSpPr>
        <p:spPr>
          <a:xfrm>
            <a:off x="1417320" y="0"/>
            <a:ext cx="10363200"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COMPONENTS AND ITS SPECIFICATION</a:t>
            </a:r>
            <a:endParaRPr sz="3200"/>
          </a:p>
        </p:txBody>
      </p:sp>
      <p:graphicFrame>
        <p:nvGraphicFramePr>
          <p:cNvPr id="121" name="Google Shape;121;p12"/>
          <p:cNvGraphicFramePr/>
          <p:nvPr/>
        </p:nvGraphicFramePr>
        <p:xfrm>
          <a:off x="1417321" y="567839"/>
          <a:ext cx="10266675" cy="6331630"/>
        </p:xfrm>
        <a:graphic>
          <a:graphicData uri="http://schemas.openxmlformats.org/drawingml/2006/table">
            <a:tbl>
              <a:tblPr firstRow="1" bandRow="1">
                <a:noFill/>
                <a:tableStyleId>{D3D5B808-54BB-458C-BD95-6331647B3465}</a:tableStyleId>
              </a:tblPr>
              <a:tblGrid>
                <a:gridCol w="932175">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6921500">
                  <a:extLst>
                    <a:ext uri="{9D8B030D-6E8A-4147-A177-3AD203B41FA5}">
                      <a16:colId xmlns:a16="http://schemas.microsoft.com/office/drawing/2014/main" val="20002"/>
                    </a:ext>
                  </a:extLst>
                </a:gridCol>
              </a:tblGrid>
              <a:tr h="675775">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SI.NO</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COMPONENTS</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SPECIFICATIONS</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821625">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1)</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Arduino Uno</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 microcontroller board based on the ATmega328P, operating at 5V. It has 14 digital input/output pins, 6 of which can provide PWM output, and 6 analog input pins. The board includes 32 KB of flash memory (with 0.5 KB used by the bootloader), 2 KB of SRAM, and 1 KB of EEPROM.</a:t>
                      </a:r>
                      <a:endParaRPr/>
                    </a:p>
                    <a:p>
                      <a:pPr marL="0" marR="0" lvl="0" indent="0" algn="just"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809700">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2)</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Humidity Sensor (DHT11)</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can measure humidity from 20-90% with a ±5% accuracy and temperature from 0-50°C with a ±2°C accuracy.</a:t>
                      </a:r>
                      <a:endParaRPr/>
                    </a:p>
                    <a:p>
                      <a:pPr marL="0" marR="0" lvl="0" indent="0" algn="just"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175350">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3)</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Stepper Motor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operate on input voltages ranging from 5V to 12V or higher. A standard stepper motor often has 200 steps per revolution, meaning each step moves the shaft by 1.8 degrees. </a:t>
                      </a:r>
                      <a:endParaRPr/>
                    </a:p>
                    <a:p>
                      <a:pPr marL="0" marR="0" lvl="0" indent="0" algn="just"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1541025">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4)</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Relays</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an electrically operated switch that uses an electromagnet to mechanically control a circuit. It allows low-power signals to control high-power circuits, making it useful for isolating and controlling devices that operate at different voltages. </a:t>
                      </a:r>
                      <a:endParaRPr/>
                    </a:p>
                    <a:p>
                      <a:pPr marL="0" marR="0" lvl="0" indent="0" algn="just"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p13"/>
          <p:cNvGraphicFramePr/>
          <p:nvPr/>
        </p:nvGraphicFramePr>
        <p:xfrm>
          <a:off x="1453896" y="576072"/>
          <a:ext cx="10298375" cy="6188700"/>
        </p:xfrm>
        <a:graphic>
          <a:graphicData uri="http://schemas.openxmlformats.org/drawingml/2006/table">
            <a:tbl>
              <a:tblPr firstRow="1" bandRow="1">
                <a:noFill/>
                <a:tableStyleId>{D3D5B808-54BB-458C-BD95-6331647B3465}</a:tableStyleId>
              </a:tblPr>
              <a:tblGrid>
                <a:gridCol w="904975">
                  <a:extLst>
                    <a:ext uri="{9D8B030D-6E8A-4147-A177-3AD203B41FA5}">
                      <a16:colId xmlns:a16="http://schemas.microsoft.com/office/drawing/2014/main" val="20000"/>
                    </a:ext>
                  </a:extLst>
                </a:gridCol>
                <a:gridCol w="1893475">
                  <a:extLst>
                    <a:ext uri="{9D8B030D-6E8A-4147-A177-3AD203B41FA5}">
                      <a16:colId xmlns:a16="http://schemas.microsoft.com/office/drawing/2014/main" val="20001"/>
                    </a:ext>
                  </a:extLst>
                </a:gridCol>
                <a:gridCol w="7499925">
                  <a:extLst>
                    <a:ext uri="{9D8B030D-6E8A-4147-A177-3AD203B41FA5}">
                      <a16:colId xmlns:a16="http://schemas.microsoft.com/office/drawing/2014/main" val="20002"/>
                    </a:ext>
                  </a:extLst>
                </a:gridCol>
              </a:tblGrid>
              <a:tr h="371250">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SI.NO</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COMPONENTS</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SPECIFICATIONS</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657000">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5)</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Solenoid Valve</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It operates using an electromagnetic solenoid to actuate a valve mechanism, which opens or closes to regulate flow. When electrical current passes through the solenoid coil, it creates a magnetic field that moves a plunger or armature, thus operating the valve.</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657000">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6)</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LCD Display</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 type of alphanumeric liquid crystal display with 16 columns and 2 rows, allowing it to show up to 32 characters at a time. It uses a HD44780 controller or compatible for interfacing, which simplifies communication with microcontrollers. </a:t>
                      </a:r>
                      <a:endParaRPr/>
                    </a:p>
                    <a:p>
                      <a:pPr marL="0" marR="0" lvl="0" indent="0" algn="just"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657000">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7)</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I2C Module</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 type of alphanumeric liquid crystal display with 16 columns and 2 rows, allowing it to show up to 32 characters at a time. It uses a HD44780 controller or compatible for interfacing, which simplifies communication with microcontrollers. </a:t>
                      </a:r>
                      <a:endParaRPr/>
                    </a:p>
                    <a:p>
                      <a:pPr marL="0" marR="0" lvl="0" indent="0" algn="just" rtl="0">
                        <a:lnSpc>
                          <a:spcPct val="100000"/>
                        </a:lnSpc>
                        <a:spcBef>
                          <a:spcPts val="0"/>
                        </a:spcBef>
                        <a:spcAft>
                          <a:spcPts val="0"/>
                        </a:spcAft>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846450">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Power Supply</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A 5V power supply provides a stable 5-volt direct current (DC) output, commonly used to power electronic devices and circuits.</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670591" y="117988"/>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SIMULATION CIRCUIT</a:t>
            </a:r>
            <a:endParaRPr sz="3200"/>
          </a:p>
        </p:txBody>
      </p:sp>
      <p:sp>
        <p:nvSpPr>
          <p:cNvPr id="132" name="Google Shape;132;p14"/>
          <p:cNvSpPr txBox="1"/>
          <p:nvPr/>
        </p:nvSpPr>
        <p:spPr>
          <a:xfrm>
            <a:off x="1115568" y="5705856"/>
            <a:ext cx="1107643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Video Link:</a:t>
            </a:r>
            <a:endParaRPr/>
          </a:p>
          <a:p>
            <a:pPr marL="0" marR="0" lvl="0" indent="0" algn="l" rtl="0">
              <a:lnSpc>
                <a:spcPct val="100000"/>
              </a:lnSpc>
              <a:spcBef>
                <a:spcPts val="0"/>
              </a:spcBef>
              <a:spcAft>
                <a:spcPts val="0"/>
              </a:spcAft>
              <a:buNone/>
            </a:pPr>
            <a:r>
              <a:rPr lang="en-US" sz="1800" b="1" i="0" u="sng" strike="noStrike" cap="none">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https://drive.google.com/file/d/1ZrrsGEdAYjNnPzSfMOFWEm3ulf6G1N4N/view?usp=drive_link</a:t>
            </a:r>
            <a:endParaRPr sz="18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1" i="0" u="sng" strike="noStrike" cap="none">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https://drive.google.com/file/d/1I-0BFHuIoVCgO4fwD2zXDawk9wwJs8dR/view?usp=drive_link</a:t>
            </a:r>
            <a:endParaRPr sz="1800" b="1" i="0" u="none" strike="noStrike" cap="none">
              <a:solidFill>
                <a:srgbClr val="000000"/>
              </a:solidFill>
              <a:latin typeface="Times New Roman"/>
              <a:ea typeface="Times New Roman"/>
              <a:cs typeface="Times New Roman"/>
              <a:sym typeface="Times New Roman"/>
            </a:endParaRPr>
          </a:p>
        </p:txBody>
      </p:sp>
      <p:pic>
        <p:nvPicPr>
          <p:cNvPr id="133" name="Google Shape;133;p14"/>
          <p:cNvPicPr preferRelativeResize="0"/>
          <p:nvPr/>
        </p:nvPicPr>
        <p:blipFill rotWithShape="1">
          <a:blip r:embed="rId5">
            <a:alphaModFix/>
          </a:blip>
          <a:srcRect/>
          <a:stretch/>
        </p:blipFill>
        <p:spPr>
          <a:xfrm>
            <a:off x="1633320" y="826221"/>
            <a:ext cx="9419136" cy="4663844"/>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45B812-A43A-368F-2009-35C782496AB1}"/>
              </a:ext>
            </a:extLst>
          </p:cNvPr>
          <p:cNvSpPr>
            <a:spLocks noGrp="1"/>
          </p:cNvSpPr>
          <p:nvPr>
            <p:ph type="sldNum" idx="12"/>
          </p:nvPr>
        </p:nvSpPr>
        <p:spPr>
          <a:xfrm>
            <a:off x="11011130" y="6422312"/>
            <a:ext cx="245109" cy="281304"/>
          </a:xfrm>
        </p:spPr>
        <p:txBody>
          <a:bodyPr/>
          <a:lstStyle/>
          <a:p>
            <a:pPr marL="38100" lvl="0" indent="0" algn="l" rtl="0">
              <a:spcBef>
                <a:spcPts val="0"/>
              </a:spcBef>
              <a:spcAft>
                <a:spcPts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22602507-D394-69A1-8DFA-AE192297330A}"/>
              </a:ext>
            </a:extLst>
          </p:cNvPr>
          <p:cNvSpPr txBox="1"/>
          <p:nvPr/>
        </p:nvSpPr>
        <p:spPr>
          <a:xfrm>
            <a:off x="2677886" y="321470"/>
            <a:ext cx="7380513" cy="461665"/>
          </a:xfrm>
          <a:prstGeom prst="rect">
            <a:avLst/>
          </a:prstGeom>
          <a:noFill/>
        </p:spPr>
        <p:txBody>
          <a:bodyPr wrap="square" rtlCol="0">
            <a:spAutoFit/>
          </a:bodyPr>
          <a:lstStyle/>
          <a:p>
            <a:pPr algn="ctr"/>
            <a:r>
              <a:rPr lang="en-IN" sz="2400" dirty="0">
                <a:solidFill>
                  <a:srgbClr val="FF0000"/>
                </a:solidFill>
                <a:latin typeface="Times New Roman" panose="02020603050405020304" pitchFamily="18" charset="0"/>
                <a:cs typeface="Times New Roman" panose="02020603050405020304" pitchFamily="18" charset="0"/>
              </a:rPr>
              <a:t>DEMO PROTOTYPE OUTPUT AND PHOTOS</a:t>
            </a:r>
          </a:p>
        </p:txBody>
      </p:sp>
      <p:pic>
        <p:nvPicPr>
          <p:cNvPr id="16" name="Picture 15">
            <a:extLst>
              <a:ext uri="{FF2B5EF4-FFF2-40B4-BE49-F238E27FC236}">
                <a16:creationId xmlns:a16="http://schemas.microsoft.com/office/drawing/2014/main" id="{AD6B1DF2-221D-1790-2A7B-5D261F0AE6FA}"/>
              </a:ext>
            </a:extLst>
          </p:cNvPr>
          <p:cNvPicPr>
            <a:picLocks noChangeAspect="1"/>
          </p:cNvPicPr>
          <p:nvPr/>
        </p:nvPicPr>
        <p:blipFill>
          <a:blip r:embed="rId2"/>
          <a:stretch>
            <a:fillRect/>
          </a:stretch>
        </p:blipFill>
        <p:spPr>
          <a:xfrm>
            <a:off x="1286418" y="940142"/>
            <a:ext cx="2834388" cy="1341273"/>
          </a:xfrm>
          <a:prstGeom prst="rect">
            <a:avLst/>
          </a:prstGeom>
        </p:spPr>
      </p:pic>
      <p:pic>
        <p:nvPicPr>
          <p:cNvPr id="18" name="Picture 17">
            <a:extLst>
              <a:ext uri="{FF2B5EF4-FFF2-40B4-BE49-F238E27FC236}">
                <a16:creationId xmlns:a16="http://schemas.microsoft.com/office/drawing/2014/main" id="{1CBC59E1-7C4C-C7CA-0DDF-C2B51C4BF74C}"/>
              </a:ext>
            </a:extLst>
          </p:cNvPr>
          <p:cNvPicPr>
            <a:picLocks noChangeAspect="1"/>
          </p:cNvPicPr>
          <p:nvPr/>
        </p:nvPicPr>
        <p:blipFill>
          <a:blip r:embed="rId3"/>
          <a:stretch>
            <a:fillRect/>
          </a:stretch>
        </p:blipFill>
        <p:spPr>
          <a:xfrm rot="16200000">
            <a:off x="5625510" y="79788"/>
            <a:ext cx="1341272" cy="3036424"/>
          </a:xfrm>
          <a:prstGeom prst="rect">
            <a:avLst/>
          </a:prstGeom>
        </p:spPr>
      </p:pic>
      <p:pic>
        <p:nvPicPr>
          <p:cNvPr id="20" name="Picture 19">
            <a:extLst>
              <a:ext uri="{FF2B5EF4-FFF2-40B4-BE49-F238E27FC236}">
                <a16:creationId xmlns:a16="http://schemas.microsoft.com/office/drawing/2014/main" id="{778A7FFF-1116-A0A2-BAD5-F2DB58347FE7}"/>
              </a:ext>
            </a:extLst>
          </p:cNvPr>
          <p:cNvPicPr>
            <a:picLocks noChangeAspect="1"/>
          </p:cNvPicPr>
          <p:nvPr/>
        </p:nvPicPr>
        <p:blipFill>
          <a:blip r:embed="rId4"/>
          <a:stretch>
            <a:fillRect/>
          </a:stretch>
        </p:blipFill>
        <p:spPr>
          <a:xfrm>
            <a:off x="935761" y="2736127"/>
            <a:ext cx="4576184" cy="3902543"/>
          </a:xfrm>
          <a:prstGeom prst="rect">
            <a:avLst/>
          </a:prstGeom>
        </p:spPr>
      </p:pic>
      <p:pic>
        <p:nvPicPr>
          <p:cNvPr id="22" name="Picture 21">
            <a:extLst>
              <a:ext uri="{FF2B5EF4-FFF2-40B4-BE49-F238E27FC236}">
                <a16:creationId xmlns:a16="http://schemas.microsoft.com/office/drawing/2014/main" id="{4CA5811A-DC59-B669-A102-37FD7E6E30EA}"/>
              </a:ext>
            </a:extLst>
          </p:cNvPr>
          <p:cNvPicPr>
            <a:picLocks noChangeAspect="1"/>
          </p:cNvPicPr>
          <p:nvPr/>
        </p:nvPicPr>
        <p:blipFill>
          <a:blip r:embed="rId5"/>
          <a:stretch>
            <a:fillRect/>
          </a:stretch>
        </p:blipFill>
        <p:spPr>
          <a:xfrm>
            <a:off x="8619269" y="831908"/>
            <a:ext cx="3036424" cy="1388215"/>
          </a:xfrm>
          <a:prstGeom prst="rect">
            <a:avLst/>
          </a:prstGeom>
        </p:spPr>
      </p:pic>
      <p:sp>
        <p:nvSpPr>
          <p:cNvPr id="27" name="TextBox 26">
            <a:extLst>
              <a:ext uri="{FF2B5EF4-FFF2-40B4-BE49-F238E27FC236}">
                <a16:creationId xmlns:a16="http://schemas.microsoft.com/office/drawing/2014/main" id="{C16A6D54-18D4-74D9-F491-05CC504A85C3}"/>
              </a:ext>
            </a:extLst>
          </p:cNvPr>
          <p:cNvSpPr txBox="1"/>
          <p:nvPr/>
        </p:nvSpPr>
        <p:spPr>
          <a:xfrm>
            <a:off x="1892423" y="2253267"/>
            <a:ext cx="1516283"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DAY COUNT  </a:t>
            </a:r>
          </a:p>
        </p:txBody>
      </p:sp>
      <p:sp>
        <p:nvSpPr>
          <p:cNvPr id="28" name="TextBox 27">
            <a:extLst>
              <a:ext uri="{FF2B5EF4-FFF2-40B4-BE49-F238E27FC236}">
                <a16:creationId xmlns:a16="http://schemas.microsoft.com/office/drawing/2014/main" id="{51D0C689-EA81-14C6-90D1-F26822A50995}"/>
              </a:ext>
            </a:extLst>
          </p:cNvPr>
          <p:cNvSpPr txBox="1"/>
          <p:nvPr/>
        </p:nvSpPr>
        <p:spPr>
          <a:xfrm>
            <a:off x="4994475" y="2281415"/>
            <a:ext cx="1898248" cy="307777"/>
          </a:xfrm>
          <a:prstGeom prst="rect">
            <a:avLst/>
          </a:prstGeom>
          <a:noFill/>
        </p:spPr>
        <p:txBody>
          <a:bodyPr wrap="square" rtlCol="0">
            <a:spAutoFit/>
          </a:bodyPr>
          <a:lstStyle/>
          <a:p>
            <a:pPr algn="r"/>
            <a:r>
              <a:rPr lang="en-US" sz="1400" i="0" u="none" strike="noStrike" cap="none" dirty="0">
                <a:solidFill>
                  <a:srgbClr val="000000"/>
                </a:solidFill>
                <a:latin typeface="Times New Roman"/>
                <a:ea typeface="Times New Roman"/>
                <a:cs typeface="Times New Roman"/>
                <a:sym typeface="Times New Roman"/>
              </a:rPr>
              <a:t>HUMIDITY</a:t>
            </a:r>
            <a:endParaRPr lang="en-IN" dirty="0"/>
          </a:p>
        </p:txBody>
      </p:sp>
      <p:sp>
        <p:nvSpPr>
          <p:cNvPr id="29" name="TextBox 28">
            <a:extLst>
              <a:ext uri="{FF2B5EF4-FFF2-40B4-BE49-F238E27FC236}">
                <a16:creationId xmlns:a16="http://schemas.microsoft.com/office/drawing/2014/main" id="{048242C0-5CC8-89DE-1566-63FCC25C49F7}"/>
              </a:ext>
            </a:extLst>
          </p:cNvPr>
          <p:cNvSpPr txBox="1"/>
          <p:nvPr/>
        </p:nvSpPr>
        <p:spPr>
          <a:xfrm>
            <a:off x="9183586" y="2253268"/>
            <a:ext cx="2060294"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TEMPERATURE</a:t>
            </a:r>
          </a:p>
        </p:txBody>
      </p:sp>
      <p:pic>
        <p:nvPicPr>
          <p:cNvPr id="31" name="Picture 30">
            <a:extLst>
              <a:ext uri="{FF2B5EF4-FFF2-40B4-BE49-F238E27FC236}">
                <a16:creationId xmlns:a16="http://schemas.microsoft.com/office/drawing/2014/main" id="{5131E740-8BBD-DC8C-985B-B6BA65FFA364}"/>
              </a:ext>
            </a:extLst>
          </p:cNvPr>
          <p:cNvPicPr>
            <a:picLocks noChangeAspect="1"/>
          </p:cNvPicPr>
          <p:nvPr/>
        </p:nvPicPr>
        <p:blipFill>
          <a:blip r:embed="rId6"/>
          <a:stretch>
            <a:fillRect/>
          </a:stretch>
        </p:blipFill>
        <p:spPr>
          <a:xfrm>
            <a:off x="6892724" y="2685090"/>
            <a:ext cx="4841430" cy="3953580"/>
          </a:xfrm>
          <a:prstGeom prst="rect">
            <a:avLst/>
          </a:prstGeom>
        </p:spPr>
      </p:pic>
    </p:spTree>
    <p:extLst>
      <p:ext uri="{BB962C8B-B14F-4D97-AF65-F5344CB8AC3E}">
        <p14:creationId xmlns:p14="http://schemas.microsoft.com/office/powerpoint/2010/main" val="2416361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54064-9E8B-BCA4-A440-0C960A140D95}"/>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16</a:t>
            </a:fld>
            <a:endParaRPr lang="en-US"/>
          </a:p>
        </p:txBody>
      </p:sp>
      <p:pic>
        <p:nvPicPr>
          <p:cNvPr id="4" name="Picture 3" descr="A wooden box with a shelf&#10;&#10;Description automatically generated">
            <a:extLst>
              <a:ext uri="{FF2B5EF4-FFF2-40B4-BE49-F238E27FC236}">
                <a16:creationId xmlns:a16="http://schemas.microsoft.com/office/drawing/2014/main" id="{0D53BADD-353F-2E14-83C8-644B89D13AFE}"/>
              </a:ext>
            </a:extLst>
          </p:cNvPr>
          <p:cNvPicPr>
            <a:picLocks noChangeAspect="1"/>
          </p:cNvPicPr>
          <p:nvPr/>
        </p:nvPicPr>
        <p:blipFill>
          <a:blip r:embed="rId2"/>
          <a:stretch>
            <a:fillRect/>
          </a:stretch>
        </p:blipFill>
        <p:spPr>
          <a:xfrm>
            <a:off x="2001589" y="0"/>
            <a:ext cx="8188821" cy="6858000"/>
          </a:xfrm>
          <a:prstGeom prst="rect">
            <a:avLst/>
          </a:prstGeom>
        </p:spPr>
      </p:pic>
    </p:spTree>
    <p:extLst>
      <p:ext uri="{BB962C8B-B14F-4D97-AF65-F5344CB8AC3E}">
        <p14:creationId xmlns:p14="http://schemas.microsoft.com/office/powerpoint/2010/main" val="621100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F41286-DE93-A341-99F7-F88DBE5DA571}"/>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17</a:t>
            </a:fld>
            <a:endParaRPr lang="en-US"/>
          </a:p>
        </p:txBody>
      </p:sp>
      <p:pic>
        <p:nvPicPr>
          <p:cNvPr id="4" name="Picture 3">
            <a:extLst>
              <a:ext uri="{FF2B5EF4-FFF2-40B4-BE49-F238E27FC236}">
                <a16:creationId xmlns:a16="http://schemas.microsoft.com/office/drawing/2014/main" id="{A532E92E-57C6-A545-34B1-BB5D896EF6B7}"/>
              </a:ext>
            </a:extLst>
          </p:cNvPr>
          <p:cNvPicPr>
            <a:picLocks noChangeAspect="1"/>
          </p:cNvPicPr>
          <p:nvPr/>
        </p:nvPicPr>
        <p:blipFill>
          <a:blip r:embed="rId2"/>
          <a:srcRect l="20077" t="-3881" r="304" b="39071"/>
          <a:stretch/>
        </p:blipFill>
        <p:spPr>
          <a:xfrm>
            <a:off x="7303624" y="1056189"/>
            <a:ext cx="4085865" cy="4444679"/>
          </a:xfrm>
          <a:prstGeom prst="rect">
            <a:avLst/>
          </a:prstGeom>
        </p:spPr>
      </p:pic>
      <p:pic>
        <p:nvPicPr>
          <p:cNvPr id="6" name="Google Shape;138;p15">
            <a:extLst>
              <a:ext uri="{FF2B5EF4-FFF2-40B4-BE49-F238E27FC236}">
                <a16:creationId xmlns:a16="http://schemas.microsoft.com/office/drawing/2014/main" id="{72F0050D-41F0-A64A-7A86-79A4C4808F8A}"/>
              </a:ext>
            </a:extLst>
          </p:cNvPr>
          <p:cNvPicPr preferRelativeResize="0"/>
          <p:nvPr/>
        </p:nvPicPr>
        <p:blipFill rotWithShape="1">
          <a:blip r:embed="rId3">
            <a:alphaModFix/>
          </a:blip>
          <a:srcRect/>
          <a:stretch/>
        </p:blipFill>
        <p:spPr>
          <a:xfrm>
            <a:off x="1412111" y="1206660"/>
            <a:ext cx="4683889" cy="4444679"/>
          </a:xfrm>
          <a:prstGeom prst="rect">
            <a:avLst/>
          </a:prstGeom>
          <a:noFill/>
          <a:ln>
            <a:noFill/>
          </a:ln>
        </p:spPr>
      </p:pic>
      <p:sp>
        <p:nvSpPr>
          <p:cNvPr id="7" name="Arrow: Right 6">
            <a:extLst>
              <a:ext uri="{FF2B5EF4-FFF2-40B4-BE49-F238E27FC236}">
                <a16:creationId xmlns:a16="http://schemas.microsoft.com/office/drawing/2014/main" id="{E58F6249-7E6D-94F5-904D-C8681711CFED}"/>
              </a:ext>
            </a:extLst>
          </p:cNvPr>
          <p:cNvSpPr/>
          <p:nvPr/>
        </p:nvSpPr>
        <p:spPr>
          <a:xfrm>
            <a:off x="5810491" y="3055716"/>
            <a:ext cx="1111170" cy="6366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044ED43-AFD7-A95C-39AA-2F66A7A0878A}"/>
              </a:ext>
            </a:extLst>
          </p:cNvPr>
          <p:cNvSpPr txBox="1"/>
          <p:nvPr/>
        </p:nvSpPr>
        <p:spPr>
          <a:xfrm>
            <a:off x="4294208" y="381965"/>
            <a:ext cx="3923817"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PROTOTYPE MODEL</a:t>
            </a:r>
            <a:endParaRPr lang="en-IN" sz="2800" dirty="0"/>
          </a:p>
        </p:txBody>
      </p:sp>
    </p:spTree>
    <p:extLst>
      <p:ext uri="{BB962C8B-B14F-4D97-AF65-F5344CB8AC3E}">
        <p14:creationId xmlns:p14="http://schemas.microsoft.com/office/powerpoint/2010/main" val="79477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5"/>
          <p:cNvPicPr preferRelativeResize="0"/>
          <p:nvPr/>
        </p:nvPicPr>
        <p:blipFill rotWithShape="1">
          <a:blip r:embed="rId3">
            <a:alphaModFix/>
          </a:blip>
          <a:srcRect/>
          <a:stretch/>
        </p:blipFill>
        <p:spPr>
          <a:xfrm>
            <a:off x="2694752" y="782148"/>
            <a:ext cx="7068681" cy="5738749"/>
          </a:xfrm>
          <a:prstGeom prst="rect">
            <a:avLst/>
          </a:prstGeom>
          <a:noFill/>
          <a:ln>
            <a:noFill/>
          </a:ln>
        </p:spPr>
      </p:pic>
      <p:sp>
        <p:nvSpPr>
          <p:cNvPr id="139" name="Google Shape;139;p15"/>
          <p:cNvSpPr txBox="1"/>
          <p:nvPr/>
        </p:nvSpPr>
        <p:spPr>
          <a:xfrm>
            <a:off x="3401248" y="197373"/>
            <a:ext cx="6096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0000"/>
                </a:solidFill>
                <a:latin typeface="Times New Roman"/>
                <a:ea typeface="Times New Roman"/>
                <a:cs typeface="Times New Roman"/>
                <a:sym typeface="Times New Roman"/>
              </a:rPr>
              <a:t>3D MODEL</a:t>
            </a:r>
            <a:endParaRPr sz="3200" b="0" i="0" u="none" strike="noStrike" cap="none">
              <a:solidFill>
                <a:srgbClr val="FF0000"/>
              </a:solidFill>
              <a:latin typeface="Times New Roman"/>
              <a:ea typeface="Times New Roman"/>
              <a:cs typeface="Times New Roman"/>
              <a:sym typeface="Times New Roman"/>
            </a:endParaRPr>
          </a:p>
        </p:txBody>
      </p:sp>
      <p:sp>
        <p:nvSpPr>
          <p:cNvPr id="140" name="Google Shape;140;p15"/>
          <p:cNvSpPr txBox="1"/>
          <p:nvPr/>
        </p:nvSpPr>
        <p:spPr>
          <a:xfrm>
            <a:off x="1874520" y="6137406"/>
            <a:ext cx="1004011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Link:</a:t>
            </a:r>
            <a:endParaRPr/>
          </a:p>
          <a:p>
            <a:pPr marL="0" marR="0" lvl="0" indent="0" algn="l" rtl="0">
              <a:lnSpc>
                <a:spcPct val="100000"/>
              </a:lnSpc>
              <a:spcBef>
                <a:spcPts val="0"/>
              </a:spcBef>
              <a:spcAft>
                <a:spcPts val="0"/>
              </a:spcAft>
              <a:buNone/>
            </a:pPr>
            <a:r>
              <a:rPr lang="en-US" sz="1800" b="0" i="0" u="sng" strike="noStrike" cap="none">
                <a:solidFill>
                  <a:srgbClr val="0000FF"/>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https://drive.google.com/file/d/1blOVTax68mYB8AHz0drzgKCWX6eRfR6D/view?usp=sharing</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2480945" y="562610"/>
            <a:ext cx="7859395" cy="50482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REFERENCES</a:t>
            </a:r>
            <a:endParaRPr sz="3200">
              <a:solidFill>
                <a:srgbClr val="FF0000"/>
              </a:solidFill>
              <a:latin typeface="Times New Roman"/>
              <a:ea typeface="Times New Roman"/>
              <a:cs typeface="Times New Roman"/>
              <a:sym typeface="Times New Roman"/>
            </a:endParaRPr>
          </a:p>
        </p:txBody>
      </p:sp>
      <p:sp>
        <p:nvSpPr>
          <p:cNvPr id="152" name="Google Shape;152;p17"/>
          <p:cNvSpPr txBox="1"/>
          <p:nvPr/>
        </p:nvSpPr>
        <p:spPr>
          <a:xfrm>
            <a:off x="1484538" y="1188065"/>
            <a:ext cx="10195251" cy="5549066"/>
          </a:xfrm>
          <a:prstGeom prst="rect">
            <a:avLst/>
          </a:prstGeom>
          <a:noFill/>
          <a:ln>
            <a:noFill/>
          </a:ln>
        </p:spPr>
        <p:txBody>
          <a:bodyPr spcFirstLastPara="1" wrap="square" lIns="0" tIns="12700" rIns="0" bIns="0" anchor="t" anchorCtr="0">
            <a:noAutofit/>
          </a:bodyPr>
          <a:lstStyle/>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a:solidFill>
                  <a:schemeClr val="dk1"/>
                </a:solidFill>
                <a:latin typeface="Times New Roman"/>
                <a:ea typeface="Times New Roman"/>
                <a:cs typeface="Times New Roman"/>
                <a:sym typeface="Times New Roman"/>
              </a:rPr>
              <a:t>A. Lee, G. Kim, S. -J. Hong, S. -W. Kim and G. Kim, "Classification of Dead Cocoons Using Convolutional Neural Networks and Machine Learning Methods," in IEEE Access, vol. 11, pp. 137317-137327, 2023, </a:t>
            </a:r>
            <a:r>
              <a:rPr lang="en-US" sz="1600" b="0" i="0" u="none" strike="noStrike" cap="none" dirty="0" err="1">
                <a:solidFill>
                  <a:schemeClr val="dk1"/>
                </a:solidFill>
                <a:latin typeface="Times New Roman"/>
                <a:ea typeface="Times New Roman"/>
                <a:cs typeface="Times New Roman"/>
                <a:sym typeface="Times New Roman"/>
              </a:rPr>
              <a:t>doi</a:t>
            </a:r>
            <a:r>
              <a:rPr lang="en-US" sz="1600" b="0" i="0" u="none" strike="noStrike" cap="none" dirty="0">
                <a:solidFill>
                  <a:schemeClr val="dk1"/>
                </a:solidFill>
                <a:latin typeface="Times New Roman"/>
                <a:ea typeface="Times New Roman"/>
                <a:cs typeface="Times New Roman"/>
                <a:sym typeface="Times New Roman"/>
              </a:rPr>
              <a:t>: 10.1109/ACCESS.2023.3338540.\</a:t>
            </a:r>
          </a:p>
          <a:p>
            <a:pPr marL="342900" marR="0" lvl="0" indent="-342900" algn="l" rtl="0">
              <a:lnSpc>
                <a:spcPct val="100000"/>
              </a:lnSpc>
              <a:spcBef>
                <a:spcPts val="0"/>
              </a:spcBef>
              <a:spcAft>
                <a:spcPts val="0"/>
              </a:spcAft>
              <a:buClr>
                <a:schemeClr val="dk1"/>
              </a:buClr>
              <a:buSzPts val="1600"/>
              <a:buFont typeface="Arial"/>
              <a:buAutoNum type="arabicPeriod"/>
            </a:pPr>
            <a:endParaRPr sz="16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a:solidFill>
                  <a:schemeClr val="dk1"/>
                </a:solidFill>
                <a:latin typeface="Times New Roman"/>
                <a:ea typeface="Times New Roman"/>
                <a:cs typeface="Times New Roman"/>
                <a:sym typeface="Times New Roman"/>
              </a:rPr>
              <a:t>S. </a:t>
            </a:r>
            <a:r>
              <a:rPr lang="en-US" sz="1600" b="0" i="0" u="none" strike="noStrike" cap="none" dirty="0" err="1">
                <a:solidFill>
                  <a:schemeClr val="dk1"/>
                </a:solidFill>
                <a:latin typeface="Times New Roman"/>
                <a:ea typeface="Times New Roman"/>
                <a:cs typeface="Times New Roman"/>
                <a:sym typeface="Times New Roman"/>
              </a:rPr>
              <a:t>Nojiri</a:t>
            </a:r>
            <a:r>
              <a:rPr lang="en-US" sz="1600" b="0" i="0" u="none" strike="noStrike" cap="none" dirty="0">
                <a:solidFill>
                  <a:schemeClr val="dk1"/>
                </a:solidFill>
                <a:latin typeface="Times New Roman"/>
                <a:ea typeface="Times New Roman"/>
                <a:cs typeface="Times New Roman"/>
                <a:sym typeface="Times New Roman"/>
              </a:rPr>
              <a:t>, T. Nishimura, K. </a:t>
            </a:r>
            <a:r>
              <a:rPr lang="en-US" sz="1600" b="0" i="0" u="none" strike="noStrike" cap="none" dirty="0" err="1">
                <a:solidFill>
                  <a:schemeClr val="dk1"/>
                </a:solidFill>
                <a:latin typeface="Times New Roman"/>
                <a:ea typeface="Times New Roman"/>
                <a:cs typeface="Times New Roman"/>
                <a:sym typeface="Times New Roman"/>
              </a:rPr>
              <a:t>Tadakuma</a:t>
            </a:r>
            <a:r>
              <a:rPr lang="en-US" sz="1600" b="0" i="0" u="none" strike="noStrike" cap="none" dirty="0">
                <a:solidFill>
                  <a:schemeClr val="dk1"/>
                </a:solidFill>
                <a:latin typeface="Times New Roman"/>
                <a:ea typeface="Times New Roman"/>
                <a:cs typeface="Times New Roman"/>
                <a:sym typeface="Times New Roman"/>
              </a:rPr>
              <a:t> and T. Watanabe, "Flexible and Slim Device Switching Air Blowing and Suction by a Single Airflow Control," in IEEE Robotics and Automation Letters, vol. 8, no. 5, pp. 2637-2644, May 2023, </a:t>
            </a:r>
            <a:r>
              <a:rPr lang="en-US" sz="1600" b="0" i="0" u="none" strike="noStrike" cap="none" dirty="0" err="1">
                <a:solidFill>
                  <a:schemeClr val="dk1"/>
                </a:solidFill>
                <a:latin typeface="Times New Roman"/>
                <a:ea typeface="Times New Roman"/>
                <a:cs typeface="Times New Roman"/>
                <a:sym typeface="Times New Roman"/>
              </a:rPr>
              <a:t>doi</a:t>
            </a:r>
            <a:r>
              <a:rPr lang="en-US" sz="1600" b="0" i="0" u="none" strike="noStrike" cap="none" dirty="0">
                <a:solidFill>
                  <a:schemeClr val="dk1"/>
                </a:solidFill>
                <a:latin typeface="Times New Roman"/>
                <a:ea typeface="Times New Roman"/>
                <a:cs typeface="Times New Roman"/>
                <a:sym typeface="Times New Roman"/>
              </a:rPr>
              <a:t>: 10.1109/LRA.2023.3254465. </a:t>
            </a:r>
          </a:p>
          <a:p>
            <a:pPr marL="342900" marR="0" lvl="0" indent="-342900" algn="l" rtl="0">
              <a:lnSpc>
                <a:spcPct val="100000"/>
              </a:lnSpc>
              <a:spcBef>
                <a:spcPts val="0"/>
              </a:spcBef>
              <a:spcAft>
                <a:spcPts val="0"/>
              </a:spcAft>
              <a:buClr>
                <a:schemeClr val="dk1"/>
              </a:buClr>
              <a:buSzPts val="1600"/>
              <a:buFont typeface="Arial"/>
              <a:buAutoNum type="arabicPeriod"/>
            </a:pPr>
            <a:endParaRPr sz="16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err="1">
                <a:solidFill>
                  <a:schemeClr val="dk1"/>
                </a:solidFill>
                <a:latin typeface="Times New Roman"/>
                <a:ea typeface="Times New Roman"/>
                <a:cs typeface="Times New Roman"/>
                <a:sym typeface="Times New Roman"/>
              </a:rPr>
              <a:t>Sunardi</a:t>
            </a:r>
            <a:r>
              <a:rPr lang="en-US" sz="1600" b="0" i="0" u="none" strike="noStrike" cap="none" dirty="0">
                <a:solidFill>
                  <a:schemeClr val="dk1"/>
                </a:solidFill>
                <a:latin typeface="Times New Roman"/>
                <a:ea typeface="Times New Roman"/>
                <a:cs typeface="Times New Roman"/>
                <a:sym typeface="Times New Roman"/>
              </a:rPr>
              <a:t>, A. </a:t>
            </a:r>
            <a:r>
              <a:rPr lang="en-US" sz="1600" b="0" i="0" u="none" strike="noStrike" cap="none" dirty="0" err="1">
                <a:solidFill>
                  <a:schemeClr val="dk1"/>
                </a:solidFill>
                <a:latin typeface="Times New Roman"/>
                <a:ea typeface="Times New Roman"/>
                <a:cs typeface="Times New Roman"/>
                <a:sym typeface="Times New Roman"/>
              </a:rPr>
              <a:t>Yudhana</a:t>
            </a:r>
            <a:r>
              <a:rPr lang="en-US" sz="1600" b="0" i="0" u="none" strike="noStrike" cap="none" dirty="0">
                <a:solidFill>
                  <a:schemeClr val="dk1"/>
                </a:solidFill>
                <a:latin typeface="Times New Roman"/>
                <a:ea typeface="Times New Roman"/>
                <a:cs typeface="Times New Roman"/>
                <a:sym typeface="Times New Roman"/>
              </a:rPr>
              <a:t> and </a:t>
            </a:r>
            <a:r>
              <a:rPr lang="en-US" sz="1600" b="0" i="0" u="none" strike="noStrike" cap="none" dirty="0" err="1">
                <a:solidFill>
                  <a:schemeClr val="dk1"/>
                </a:solidFill>
                <a:latin typeface="Times New Roman"/>
                <a:ea typeface="Times New Roman"/>
                <a:cs typeface="Times New Roman"/>
                <a:sym typeface="Times New Roman"/>
              </a:rPr>
              <a:t>Furizal</a:t>
            </a:r>
            <a:r>
              <a:rPr lang="en-US" sz="1600" b="0" i="0" u="none" strike="noStrike" cap="none" dirty="0">
                <a:solidFill>
                  <a:schemeClr val="dk1"/>
                </a:solidFill>
                <a:latin typeface="Times New Roman"/>
                <a:ea typeface="Times New Roman"/>
                <a:cs typeface="Times New Roman"/>
                <a:sym typeface="Times New Roman"/>
              </a:rPr>
              <a:t>, "Tsukamoto Fuzzy Inference System on Internet of Things-Based for Room Temperature and Humidity Control," in IEEE Access, vol. 11, pp. 6209-6227, 2023, </a:t>
            </a:r>
            <a:r>
              <a:rPr lang="en-US" sz="1600" b="0" i="0" u="none" strike="noStrike" cap="none" dirty="0" err="1">
                <a:solidFill>
                  <a:schemeClr val="dk1"/>
                </a:solidFill>
                <a:latin typeface="Times New Roman"/>
                <a:ea typeface="Times New Roman"/>
                <a:cs typeface="Times New Roman"/>
                <a:sym typeface="Times New Roman"/>
              </a:rPr>
              <a:t>doi</a:t>
            </a:r>
            <a:r>
              <a:rPr lang="en-US" sz="1600" b="0" i="0" u="none" strike="noStrike" cap="none" dirty="0">
                <a:solidFill>
                  <a:schemeClr val="dk1"/>
                </a:solidFill>
                <a:latin typeface="Times New Roman"/>
                <a:ea typeface="Times New Roman"/>
                <a:cs typeface="Times New Roman"/>
                <a:sym typeface="Times New Roman"/>
              </a:rPr>
              <a:t>: 10.1109/ACCESS.2023.3236183.</a:t>
            </a:r>
          </a:p>
          <a:p>
            <a:pPr marL="342900" marR="0" lvl="0" indent="-342900" algn="l" rtl="0">
              <a:lnSpc>
                <a:spcPct val="100000"/>
              </a:lnSpc>
              <a:spcBef>
                <a:spcPts val="0"/>
              </a:spcBef>
              <a:spcAft>
                <a:spcPts val="0"/>
              </a:spcAft>
              <a:buClr>
                <a:schemeClr val="dk1"/>
              </a:buClr>
              <a:buSzPts val="1600"/>
              <a:buFont typeface="Arial"/>
              <a:buAutoNum type="arabicPeriod"/>
            </a:pPr>
            <a:endParaRPr sz="16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a:solidFill>
                  <a:schemeClr val="dk1"/>
                </a:solidFill>
                <a:latin typeface="Times New Roman"/>
                <a:ea typeface="Times New Roman"/>
                <a:cs typeface="Times New Roman"/>
                <a:sym typeface="Times New Roman"/>
              </a:rPr>
              <a:t>Raju, C.G., Sarkar, S., </a:t>
            </a:r>
            <a:r>
              <a:rPr lang="en-US" sz="1600" b="0" i="0" u="none" strike="noStrike" cap="none" dirty="0" err="1">
                <a:solidFill>
                  <a:schemeClr val="dk1"/>
                </a:solidFill>
                <a:latin typeface="Times New Roman"/>
                <a:ea typeface="Times New Roman"/>
                <a:cs typeface="Times New Roman"/>
                <a:sym typeface="Times New Roman"/>
              </a:rPr>
              <a:t>Canamedi</a:t>
            </a:r>
            <a:r>
              <a:rPr lang="en-US" sz="1600" b="0" i="0" u="none" strike="noStrike" cap="none" dirty="0">
                <a:solidFill>
                  <a:schemeClr val="dk1"/>
                </a:solidFill>
                <a:latin typeface="Times New Roman"/>
                <a:ea typeface="Times New Roman"/>
                <a:cs typeface="Times New Roman"/>
                <a:sym typeface="Times New Roman"/>
              </a:rPr>
              <a:t>, V., </a:t>
            </a:r>
            <a:r>
              <a:rPr lang="en-US" sz="1600" b="0" i="0" u="none" strike="noStrike" cap="none" dirty="0" err="1">
                <a:solidFill>
                  <a:schemeClr val="dk1"/>
                </a:solidFill>
                <a:latin typeface="Times New Roman"/>
                <a:ea typeface="Times New Roman"/>
                <a:cs typeface="Times New Roman"/>
                <a:sym typeface="Times New Roman"/>
              </a:rPr>
              <a:t>Parameshwaranaik</a:t>
            </a:r>
            <a:r>
              <a:rPr lang="en-US" sz="1600" b="0" i="0" u="none" strike="noStrike" cap="none" dirty="0">
                <a:solidFill>
                  <a:schemeClr val="dk1"/>
                </a:solidFill>
                <a:latin typeface="Times New Roman"/>
                <a:ea typeface="Times New Roman"/>
                <a:cs typeface="Times New Roman"/>
                <a:sym typeface="Times New Roman"/>
              </a:rPr>
              <a:t>, J., Sarkar, S. (2024). A Review of Silk Farming Automation Using Artificial Intelligence, Machine Learning, and Cloud-Based </a:t>
            </a:r>
            <a:r>
              <a:rPr lang="en-US" sz="1600" b="0" i="0" u="none" strike="noStrike" cap="none" dirty="0" err="1">
                <a:solidFill>
                  <a:schemeClr val="dk1"/>
                </a:solidFill>
                <a:latin typeface="Times New Roman"/>
                <a:ea typeface="Times New Roman"/>
                <a:cs typeface="Times New Roman"/>
                <a:sym typeface="Times New Roman"/>
              </a:rPr>
              <a:t>Solutions.Jyothi</a:t>
            </a:r>
            <a:r>
              <a:rPr lang="en-US" sz="1600" b="0" i="0" u="none" strike="noStrike" cap="none" dirty="0">
                <a:solidFill>
                  <a:schemeClr val="dk1"/>
                </a:solidFill>
                <a:latin typeface="Times New Roman"/>
                <a:ea typeface="Times New Roman"/>
                <a:cs typeface="Times New Roman"/>
                <a:sym typeface="Times New Roman"/>
              </a:rPr>
              <a:t>, S., Mamatha, D.M., Raju, P.J., Sultana, S., </a:t>
            </a:r>
            <a:r>
              <a:rPr lang="en-US" sz="1600" b="0" i="0" u="none" strike="noStrike" cap="none" dirty="0" err="1">
                <a:solidFill>
                  <a:schemeClr val="dk1"/>
                </a:solidFill>
                <a:latin typeface="Times New Roman"/>
                <a:ea typeface="Times New Roman"/>
                <a:cs typeface="Times New Roman"/>
                <a:sym typeface="Times New Roman"/>
              </a:rPr>
              <a:t>Seetharamulu</a:t>
            </a:r>
            <a:r>
              <a:rPr lang="en-US" sz="1600" b="0" i="0" u="none" strike="noStrike" cap="none" dirty="0">
                <a:solidFill>
                  <a:schemeClr val="dk1"/>
                </a:solidFill>
                <a:latin typeface="Times New Roman"/>
                <a:ea typeface="Times New Roman"/>
                <a:cs typeface="Times New Roman"/>
                <a:sym typeface="Times New Roman"/>
              </a:rPr>
              <a:t>, J. (2021). </a:t>
            </a:r>
          </a:p>
          <a:p>
            <a:pPr marL="342900" marR="0" lvl="0" indent="-342900" algn="l" rtl="0">
              <a:lnSpc>
                <a:spcPct val="100000"/>
              </a:lnSpc>
              <a:spcBef>
                <a:spcPts val="0"/>
              </a:spcBef>
              <a:spcAft>
                <a:spcPts val="0"/>
              </a:spcAft>
              <a:buClr>
                <a:schemeClr val="dk1"/>
              </a:buClr>
              <a:buSzPts val="1600"/>
              <a:buFont typeface="Arial"/>
              <a:buAutoNum type="arabicPeriod"/>
            </a:pPr>
            <a:endParaRPr sz="16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a:solidFill>
                  <a:schemeClr val="dk1"/>
                </a:solidFill>
                <a:latin typeface="Times New Roman"/>
                <a:ea typeface="Times New Roman"/>
                <a:cs typeface="Times New Roman"/>
                <a:sym typeface="Times New Roman"/>
              </a:rPr>
              <a:t>A Study on the Sericulture Farm Automation System Using the Internet of Things (IoT). In: Jyothi, S., Mamatha, D.M., Zhang, YD., Raju, K.S. (eds) Proceedings of the 2nd International Conference on Computational and Bio Engineering</a:t>
            </a:r>
            <a:r>
              <a:rPr lang="en-US" sz="1600" dirty="0">
                <a:solidFill>
                  <a:schemeClr val="dk1"/>
                </a:solidFill>
                <a:latin typeface="Times New Roman"/>
                <a:ea typeface="Times New Roman"/>
                <a:cs typeface="Times New Roman"/>
                <a:sym typeface="Times New Roman"/>
              </a:rPr>
              <a:t>.</a:t>
            </a:r>
          </a:p>
          <a:p>
            <a:pPr marL="342900" marR="0" lvl="0" indent="-342900" algn="l" rtl="0">
              <a:lnSpc>
                <a:spcPct val="100000"/>
              </a:lnSpc>
              <a:spcBef>
                <a:spcPts val="0"/>
              </a:spcBef>
              <a:spcAft>
                <a:spcPts val="0"/>
              </a:spcAft>
              <a:buClr>
                <a:schemeClr val="dk1"/>
              </a:buClr>
              <a:buSzPts val="1600"/>
              <a:buFont typeface="Arial"/>
              <a:buAutoNum type="arabicPeriod"/>
            </a:pPr>
            <a:endParaRPr sz="1600" b="0" i="0" u="none" strike="noStrike" cap="none" dirty="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1600"/>
              <a:buFont typeface="Arial"/>
              <a:buAutoNum type="arabicPeriod"/>
            </a:pPr>
            <a:r>
              <a:rPr lang="en-US" sz="1600" b="0" i="0" u="none" strike="noStrike" cap="none" dirty="0">
                <a:solidFill>
                  <a:schemeClr val="dk1"/>
                </a:solidFill>
                <a:latin typeface="Times New Roman"/>
                <a:ea typeface="Times New Roman"/>
                <a:cs typeface="Times New Roman"/>
                <a:sym typeface="Times New Roman"/>
              </a:rPr>
              <a:t>Z. Dong, X. Li, Z. Li and Y. Hou, "Modeling Simulation and Temperature Control on Thermal Characteristics of Airborne Liquid Cooling System," in IEEE Access, vol. 8, pp. 113112-113120, 2020, </a:t>
            </a:r>
            <a:r>
              <a:rPr lang="en-US" sz="1600" b="0" i="0" u="none" strike="noStrike" cap="none" dirty="0" err="1">
                <a:solidFill>
                  <a:schemeClr val="dk1"/>
                </a:solidFill>
                <a:latin typeface="Times New Roman"/>
                <a:ea typeface="Times New Roman"/>
                <a:cs typeface="Times New Roman"/>
                <a:sym typeface="Times New Roman"/>
              </a:rPr>
              <a:t>doi</a:t>
            </a:r>
            <a:r>
              <a:rPr lang="en-US" sz="1600" b="0" i="0" u="none" strike="noStrike" cap="none" dirty="0">
                <a:solidFill>
                  <a:schemeClr val="dk1"/>
                </a:solidFill>
                <a:latin typeface="Times New Roman"/>
                <a:ea typeface="Times New Roman"/>
                <a:cs typeface="Times New Roman"/>
                <a:sym typeface="Times New Roman"/>
              </a:rPr>
              <a:t>: 10.1109/ACCESS.2020.2997676.</a:t>
            </a:r>
            <a:endParaRPr sz="16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a:spLocks noGrp="1"/>
          </p:cNvSpPr>
          <p:nvPr>
            <p:ph type="title"/>
          </p:nvPr>
        </p:nvSpPr>
        <p:spPr>
          <a:xfrm>
            <a:off x="3670590" y="357324"/>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INTRODUCTION</a:t>
            </a:r>
            <a:endParaRPr sz="3200">
              <a:solidFill>
                <a:srgbClr val="FF0000"/>
              </a:solidFill>
              <a:latin typeface="Times New Roman"/>
              <a:ea typeface="Times New Roman"/>
              <a:cs typeface="Times New Roman"/>
              <a:sym typeface="Times New Roman"/>
            </a:endParaRPr>
          </a:p>
        </p:txBody>
      </p:sp>
      <p:sp>
        <p:nvSpPr>
          <p:cNvPr id="54" name="Google Shape;54;p2"/>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2</a:t>
            </a:fld>
            <a:endParaRPr/>
          </a:p>
        </p:txBody>
      </p:sp>
      <p:pic>
        <p:nvPicPr>
          <p:cNvPr id="55" name="Google Shape;55;p2"/>
          <p:cNvPicPr preferRelativeResize="0"/>
          <p:nvPr/>
        </p:nvPicPr>
        <p:blipFill rotWithShape="1">
          <a:blip r:embed="rId3">
            <a:alphaModFix/>
          </a:blip>
          <a:srcRect/>
          <a:stretch/>
        </p:blipFill>
        <p:spPr>
          <a:xfrm>
            <a:off x="6095998" y="928115"/>
            <a:ext cx="5564784" cy="5868099"/>
          </a:xfrm>
          <a:prstGeom prst="rect">
            <a:avLst/>
          </a:prstGeom>
          <a:noFill/>
          <a:ln>
            <a:noFill/>
          </a:ln>
        </p:spPr>
      </p:pic>
      <p:sp>
        <p:nvSpPr>
          <p:cNvPr id="56" name="Google Shape;56;p2"/>
          <p:cNvSpPr txBox="1"/>
          <p:nvPr/>
        </p:nvSpPr>
        <p:spPr>
          <a:xfrm>
            <a:off x="1000388" y="1456419"/>
            <a:ext cx="4611847"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Sericulture, the art of cultivating silkworms for silk production, is a meticulous and labour intensive process with roots tracing back thousands of years. It begins with the cultivation of mulberry trees, whose leaves are the primary food source for silkworms. The process starts when silkworm eggs hatch into larvae, which are then fed a steady diet of mulberry leaves. As the larvae grow, they undergo several moulting stages </a:t>
            </a:r>
            <a:r>
              <a:rPr lang="en-US" sz="1800" b="1" i="0" u="none" strike="noStrike" cap="none">
                <a:solidFill>
                  <a:srgbClr val="000000"/>
                </a:solidFill>
                <a:latin typeface="Times New Roman"/>
                <a:ea typeface="Times New Roman"/>
                <a:cs typeface="Times New Roman"/>
                <a:sym typeface="Times New Roman"/>
              </a:rPr>
              <a:t>(5 Instars), </a:t>
            </a:r>
            <a:r>
              <a:rPr lang="en-US" sz="1800" b="0" i="0" u="none" strike="noStrike" cap="none">
                <a:solidFill>
                  <a:srgbClr val="000000"/>
                </a:solidFill>
                <a:latin typeface="Times New Roman"/>
                <a:ea typeface="Times New Roman"/>
                <a:cs typeface="Times New Roman"/>
                <a:sym typeface="Times New Roman"/>
              </a:rPr>
              <a:t>shedding their skins four times before they start spinning their cocoons.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p:nvPr/>
        </p:nvSpPr>
        <p:spPr>
          <a:xfrm>
            <a:off x="3718420" y="2875002"/>
            <a:ext cx="6094602"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chemeClr val="dk2"/>
                </a:solidFill>
                <a:latin typeface="Times New Roman"/>
                <a:ea typeface="Times New Roman"/>
                <a:cs typeface="Times New Roman"/>
                <a:sym typeface="Times New Roman"/>
              </a:rPr>
              <a:t>THANK YOU</a:t>
            </a:r>
            <a:endParaRPr sz="66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3886004" y="687540"/>
            <a:ext cx="4850700" cy="429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PROBLEM STATEMENT</a:t>
            </a:r>
            <a:endParaRPr sz="3200">
              <a:solidFill>
                <a:srgbClr val="FF0000"/>
              </a:solidFill>
              <a:latin typeface="Times New Roman"/>
              <a:ea typeface="Times New Roman"/>
              <a:cs typeface="Times New Roman"/>
              <a:sym typeface="Times New Roman"/>
            </a:endParaRPr>
          </a:p>
        </p:txBody>
      </p:sp>
      <p:sp>
        <p:nvSpPr>
          <p:cNvPr id="62" name="Google Shape;62;p3"/>
          <p:cNvSpPr txBox="1">
            <a:spLocks noGrp="1"/>
          </p:cNvSpPr>
          <p:nvPr>
            <p:ph type="body" idx="1"/>
          </p:nvPr>
        </p:nvSpPr>
        <p:spPr>
          <a:xfrm>
            <a:off x="897622" y="1528010"/>
            <a:ext cx="6434356" cy="4986900"/>
          </a:xfrm>
          <a:prstGeom prst="rect">
            <a:avLst/>
          </a:prstGeom>
          <a:noFill/>
          <a:ln>
            <a:noFill/>
          </a:ln>
        </p:spPr>
        <p:txBody>
          <a:bodyPr spcFirstLastPara="1" wrap="square" lIns="0" tIns="0" rIns="0" bIns="0" anchor="t" anchorCtr="0">
            <a:noAutofit/>
          </a:bodyPr>
          <a:lstStyle/>
          <a:p>
            <a:pPr marL="457200" lvl="0" indent="-228600" algn="just" rtl="0">
              <a:lnSpc>
                <a:spcPct val="100000"/>
              </a:lnSpc>
              <a:spcBef>
                <a:spcPts val="0"/>
              </a:spcBef>
              <a:spcAft>
                <a:spcPts val="0"/>
              </a:spcAft>
              <a:buSzPts val="1400"/>
              <a:buNone/>
            </a:pPr>
            <a:r>
              <a:rPr lang="en-US" sz="1800"/>
              <a:t>			Sericulture, the cultivation of silkworms for silk production, faces several challenges that hinder its efficiency and productivity. Traditional methods rely heavily on manual labor and constant monitoring, leading to inconsistencies in maintaining optimal conditions for silkworm growth. Key issues include:</a:t>
            </a:r>
            <a:endParaRPr/>
          </a:p>
          <a:p>
            <a:pPr marL="457200" lvl="0" indent="-228600" algn="l" rtl="0">
              <a:lnSpc>
                <a:spcPct val="100000"/>
              </a:lnSpc>
              <a:spcBef>
                <a:spcPts val="0"/>
              </a:spcBef>
              <a:spcAft>
                <a:spcPts val="0"/>
              </a:spcAft>
              <a:buSzPts val="1400"/>
              <a:buNone/>
            </a:pPr>
            <a:endParaRPr sz="1800"/>
          </a:p>
          <a:p>
            <a:pPr marL="457200" lvl="0" indent="-228600" algn="just" rtl="0">
              <a:lnSpc>
                <a:spcPct val="100000"/>
              </a:lnSpc>
              <a:spcBef>
                <a:spcPts val="0"/>
              </a:spcBef>
              <a:spcAft>
                <a:spcPts val="0"/>
              </a:spcAft>
              <a:buSzPts val="1400"/>
              <a:buFont typeface="Arial"/>
              <a:buAutoNum type="arabicPeriod"/>
            </a:pPr>
            <a:r>
              <a:rPr lang="en-US" sz="1800" b="1"/>
              <a:t>Inconsistent Environmental Control</a:t>
            </a:r>
            <a:r>
              <a:rPr lang="en-US" sz="1800"/>
              <a:t>: Maintaining the ideal </a:t>
            </a:r>
            <a:r>
              <a:rPr lang="en-US" sz="1800" b="1"/>
              <a:t>temperature (25-29°C) </a:t>
            </a:r>
            <a:r>
              <a:rPr lang="en-US" sz="1800"/>
              <a:t>and </a:t>
            </a:r>
            <a:r>
              <a:rPr lang="en-US" sz="1800" b="1"/>
              <a:t>humidity levels (70-80%) </a:t>
            </a:r>
            <a:r>
              <a:rPr lang="en-US" sz="1800"/>
              <a:t>manually is labor-intensive and prone to human error, affecting the health and productivity of silkworms.</a:t>
            </a:r>
            <a:endParaRPr/>
          </a:p>
          <a:p>
            <a:pPr marL="457200" lvl="0" indent="-139700" algn="just" rtl="0">
              <a:lnSpc>
                <a:spcPct val="100000"/>
              </a:lnSpc>
              <a:spcBef>
                <a:spcPts val="0"/>
              </a:spcBef>
              <a:spcAft>
                <a:spcPts val="0"/>
              </a:spcAft>
              <a:buSzPts val="1400"/>
              <a:buFont typeface="Arial"/>
              <a:buNone/>
            </a:pPr>
            <a:endParaRPr sz="1800" b="1"/>
          </a:p>
          <a:p>
            <a:pPr marL="457200" lvl="0" indent="-228600" algn="just" rtl="0">
              <a:lnSpc>
                <a:spcPct val="100000"/>
              </a:lnSpc>
              <a:spcBef>
                <a:spcPts val="0"/>
              </a:spcBef>
              <a:spcAft>
                <a:spcPts val="0"/>
              </a:spcAft>
              <a:buSzPts val="1400"/>
              <a:buFont typeface="Arial"/>
              <a:buAutoNum type="arabicPeriod"/>
            </a:pPr>
            <a:r>
              <a:rPr lang="en-US" sz="1800" b="1"/>
              <a:t>Feeding and Waste Management</a:t>
            </a:r>
            <a:r>
              <a:rPr lang="en-US" sz="1800"/>
              <a:t>: Manual feeding of mulberry leaves and cleaning of waste is time-consuming and inefficient, leading to suboptimal growth conditions and increased labor costs.</a:t>
            </a:r>
            <a:endParaRPr/>
          </a:p>
          <a:p>
            <a:pPr marL="228600" lvl="0" indent="0" algn="l" rtl="0">
              <a:lnSpc>
                <a:spcPct val="100000"/>
              </a:lnSpc>
              <a:spcBef>
                <a:spcPts val="0"/>
              </a:spcBef>
              <a:spcAft>
                <a:spcPts val="0"/>
              </a:spcAft>
              <a:buSzPts val="1400"/>
              <a:buNone/>
            </a:pPr>
            <a:endParaRPr sz="1800" b="1"/>
          </a:p>
        </p:txBody>
      </p:sp>
      <p:pic>
        <p:nvPicPr>
          <p:cNvPr id="63" name="Google Shape;63;p3"/>
          <p:cNvPicPr preferRelativeResize="0"/>
          <p:nvPr/>
        </p:nvPicPr>
        <p:blipFill rotWithShape="1">
          <a:blip r:embed="rId3">
            <a:alphaModFix/>
          </a:blip>
          <a:srcRect/>
          <a:stretch/>
        </p:blipFill>
        <p:spPr>
          <a:xfrm>
            <a:off x="7790575" y="1530024"/>
            <a:ext cx="4029075" cy="2348847"/>
          </a:xfrm>
          <a:prstGeom prst="rect">
            <a:avLst/>
          </a:prstGeom>
          <a:noFill/>
          <a:ln>
            <a:noFill/>
          </a:ln>
        </p:spPr>
      </p:pic>
      <p:pic>
        <p:nvPicPr>
          <p:cNvPr id="64" name="Google Shape;64;p3"/>
          <p:cNvPicPr preferRelativeResize="0"/>
          <p:nvPr/>
        </p:nvPicPr>
        <p:blipFill rotWithShape="1">
          <a:blip r:embed="rId4">
            <a:alphaModFix/>
          </a:blip>
          <a:srcRect/>
          <a:stretch/>
        </p:blipFill>
        <p:spPr>
          <a:xfrm>
            <a:off x="7790575" y="3892562"/>
            <a:ext cx="4029075" cy="23488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3668395" y="562610"/>
            <a:ext cx="5134610" cy="50482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OBJECTIVE</a:t>
            </a:r>
            <a:endParaRPr sz="3200">
              <a:solidFill>
                <a:srgbClr val="FF0000"/>
              </a:solidFill>
              <a:latin typeface="Times New Roman"/>
              <a:ea typeface="Times New Roman"/>
              <a:cs typeface="Times New Roman"/>
              <a:sym typeface="Times New Roman"/>
            </a:endParaRPr>
          </a:p>
        </p:txBody>
      </p:sp>
      <p:sp>
        <p:nvSpPr>
          <p:cNvPr id="70" name="Google Shape;70;p4"/>
          <p:cNvSpPr txBox="1"/>
          <p:nvPr/>
        </p:nvSpPr>
        <p:spPr>
          <a:xfrm>
            <a:off x="1337187" y="1583735"/>
            <a:ext cx="10048568" cy="3114100"/>
          </a:xfrm>
          <a:prstGeom prst="rect">
            <a:avLst/>
          </a:prstGeom>
          <a:noFill/>
          <a:ln>
            <a:noFill/>
          </a:ln>
        </p:spPr>
        <p:txBody>
          <a:bodyPr spcFirstLastPara="1" wrap="square" lIns="0" tIns="12700" rIns="0" bIns="0" anchor="t" anchorCtr="0">
            <a:noAutofit/>
          </a:bodyPr>
          <a:lstStyle/>
          <a:p>
            <a:pPr marL="12065" marR="0" lvl="0" indent="0" algn="just" rtl="0">
              <a:lnSpc>
                <a:spcPct val="100000"/>
              </a:lnSpc>
              <a:spcBef>
                <a:spcPts val="0"/>
              </a:spcBef>
              <a:spcAft>
                <a:spcPts val="0"/>
              </a:spcAft>
              <a:buNone/>
            </a:pPr>
            <a:r>
              <a:rPr lang="en-US" sz="2400" b="0" i="0" u="none" strike="noStrike" cap="none" dirty="0">
                <a:solidFill>
                  <a:srgbClr val="000000"/>
                </a:solidFill>
                <a:latin typeface="Times New Roman"/>
                <a:ea typeface="Times New Roman"/>
                <a:cs typeface="Times New Roman"/>
                <a:sym typeface="Times New Roman"/>
              </a:rPr>
              <a:t>	The project aims to modernize sericulture through automation. It focuses on three main areas are </a:t>
            </a:r>
            <a:r>
              <a:rPr lang="en-US" sz="2400" b="1" i="0" u="none" strike="noStrike" cap="none" dirty="0">
                <a:solidFill>
                  <a:srgbClr val="000000"/>
                </a:solidFill>
                <a:latin typeface="Times New Roman"/>
                <a:ea typeface="Times New Roman"/>
                <a:cs typeface="Times New Roman"/>
                <a:sym typeface="Times New Roman"/>
              </a:rPr>
              <a:t>automating environmental control using temperature and humidity sensors </a:t>
            </a:r>
            <a:r>
              <a:rPr lang="en-US" sz="2400" b="0" i="0" u="none" strike="noStrike" cap="none" dirty="0">
                <a:solidFill>
                  <a:srgbClr val="000000"/>
                </a:solidFill>
                <a:latin typeface="Times New Roman"/>
                <a:ea typeface="Times New Roman"/>
                <a:cs typeface="Times New Roman"/>
                <a:sym typeface="Times New Roman"/>
              </a:rPr>
              <a:t>with heaters and coolers, and </a:t>
            </a:r>
            <a:r>
              <a:rPr lang="en-US" sz="2400" b="1" i="0" u="none" strike="noStrike" cap="none" dirty="0">
                <a:solidFill>
                  <a:srgbClr val="000000"/>
                </a:solidFill>
                <a:latin typeface="Times New Roman"/>
                <a:ea typeface="Times New Roman"/>
                <a:cs typeface="Times New Roman"/>
                <a:sym typeface="Times New Roman"/>
              </a:rPr>
              <a:t>optimizing feeding </a:t>
            </a:r>
            <a:r>
              <a:rPr lang="en-US" sz="2400" b="1" dirty="0">
                <a:latin typeface="Times New Roman"/>
                <a:ea typeface="Times New Roman"/>
                <a:cs typeface="Times New Roman"/>
                <a:sym typeface="Times New Roman"/>
              </a:rPr>
              <a:t>with </a:t>
            </a:r>
            <a:r>
              <a:rPr lang="en-US" sz="2400" b="1" dirty="0">
                <a:solidFill>
                  <a:schemeClr val="dk1"/>
                </a:solidFill>
                <a:latin typeface="Times New Roman"/>
                <a:ea typeface="Times New Roman"/>
                <a:cs typeface="Times New Roman"/>
                <a:sym typeface="Times New Roman"/>
              </a:rPr>
              <a:t>stepper motor </a:t>
            </a:r>
            <a:r>
              <a:rPr lang="en-US" sz="2400" b="1" i="0" u="none" strike="noStrike" cap="none" dirty="0">
                <a:solidFill>
                  <a:srgbClr val="000000"/>
                </a:solidFill>
                <a:latin typeface="Times New Roman"/>
                <a:ea typeface="Times New Roman"/>
                <a:cs typeface="Times New Roman"/>
                <a:sym typeface="Times New Roman"/>
              </a:rPr>
              <a:t>and waste management with air blower</a:t>
            </a:r>
            <a:r>
              <a:rPr lang="en-US" sz="2400" b="1" dirty="0">
                <a:latin typeface="Times New Roman"/>
                <a:ea typeface="Times New Roman"/>
                <a:cs typeface="Times New Roman"/>
                <a:sym typeface="Times New Roman"/>
              </a:rPr>
              <a:t>.</a:t>
            </a:r>
            <a:endParaRPr sz="24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3870528" y="116868"/>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LITERATURE REVIEW</a:t>
            </a:r>
            <a:endParaRPr sz="3200">
              <a:latin typeface="Times New Roman"/>
              <a:ea typeface="Times New Roman"/>
              <a:cs typeface="Times New Roman"/>
              <a:sym typeface="Times New Roman"/>
            </a:endParaRPr>
          </a:p>
        </p:txBody>
      </p:sp>
      <p:sp>
        <p:nvSpPr>
          <p:cNvPr id="76" name="Google Shape;76;p5"/>
          <p:cNvSpPr txBox="1"/>
          <p:nvPr/>
        </p:nvSpPr>
        <p:spPr>
          <a:xfrm>
            <a:off x="2306972" y="1635853"/>
            <a:ext cx="7977931" cy="3867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7" name="Google Shape;77;p5"/>
          <p:cNvGraphicFramePr/>
          <p:nvPr/>
        </p:nvGraphicFramePr>
        <p:xfrm>
          <a:off x="1130710" y="1061885"/>
          <a:ext cx="10939575" cy="5474725"/>
        </p:xfrm>
        <a:graphic>
          <a:graphicData uri="http://schemas.openxmlformats.org/drawingml/2006/table">
            <a:tbl>
              <a:tblPr>
                <a:noFill/>
                <a:tableStyleId>{66B3A002-934E-4919-B923-BB795306631A}</a:tableStyleId>
              </a:tblPr>
              <a:tblGrid>
                <a:gridCol w="851450">
                  <a:extLst>
                    <a:ext uri="{9D8B030D-6E8A-4147-A177-3AD203B41FA5}">
                      <a16:colId xmlns:a16="http://schemas.microsoft.com/office/drawing/2014/main" val="20000"/>
                    </a:ext>
                  </a:extLst>
                </a:gridCol>
                <a:gridCol w="2382625">
                  <a:extLst>
                    <a:ext uri="{9D8B030D-6E8A-4147-A177-3AD203B41FA5}">
                      <a16:colId xmlns:a16="http://schemas.microsoft.com/office/drawing/2014/main" val="20001"/>
                    </a:ext>
                  </a:extLst>
                </a:gridCol>
                <a:gridCol w="2099800">
                  <a:extLst>
                    <a:ext uri="{9D8B030D-6E8A-4147-A177-3AD203B41FA5}">
                      <a16:colId xmlns:a16="http://schemas.microsoft.com/office/drawing/2014/main" val="20002"/>
                    </a:ext>
                  </a:extLst>
                </a:gridCol>
                <a:gridCol w="2082100">
                  <a:extLst>
                    <a:ext uri="{9D8B030D-6E8A-4147-A177-3AD203B41FA5}">
                      <a16:colId xmlns:a16="http://schemas.microsoft.com/office/drawing/2014/main" val="20003"/>
                    </a:ext>
                  </a:extLst>
                </a:gridCol>
                <a:gridCol w="3523600">
                  <a:extLst>
                    <a:ext uri="{9D8B030D-6E8A-4147-A177-3AD203B41FA5}">
                      <a16:colId xmlns:a16="http://schemas.microsoft.com/office/drawing/2014/main" val="20004"/>
                    </a:ext>
                  </a:extLst>
                </a:gridCol>
              </a:tblGrid>
              <a:tr h="750250">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S.NO </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TITLE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AUTHOR NAME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u="none" strike="noStrike" cap="none">
                          <a:latin typeface="Times New Roman"/>
                          <a:ea typeface="Times New Roman"/>
                          <a:cs typeface="Times New Roman"/>
                          <a:sym typeface="Times New Roman"/>
                        </a:rPr>
                        <a:t>JOURNAL NAME &amp; YEAR </a:t>
                      </a:r>
                      <a:endParaRPr sz="1400" b="1" u="none" strike="noStrike" cap="none">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400" b="1" u="none" strike="noStrike" cap="none">
                          <a:solidFill>
                            <a:schemeClr val="lt1"/>
                          </a:solidFill>
                          <a:latin typeface="Times New Roman"/>
                          <a:ea typeface="Times New Roman"/>
                          <a:cs typeface="Times New Roman"/>
                          <a:sym typeface="Times New Roman"/>
                        </a:rPr>
                        <a:t>O</a:t>
                      </a:r>
                      <a:endParaRPr sz="14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REMARKS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4382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1.</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Tsukamoto Fuzzy Inference System on Internet of</a:t>
                      </a:r>
                      <a:endParaRPr/>
                    </a:p>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Things-Based for Room Temperature and</a:t>
                      </a:r>
                      <a:endParaRPr/>
                    </a:p>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Humidity Control.</a:t>
                      </a:r>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Sunardi1, anton yudhana1, and furizal</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11),2023.</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The system uses fuzzy rules to read temperature and humidity sensors. It then adjusts heating, cooling, and humidifying devices based on this data.</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extLst>
                  <a:ext uri="{0D108BD9-81ED-4DB2-BD59-A6C34878D82A}">
                    <a16:rowId xmlns:a16="http://schemas.microsoft.com/office/drawing/2014/main" val="10001"/>
                  </a:ext>
                </a:extLst>
              </a:tr>
              <a:tr h="1819475">
                <a:tc>
                  <a:txBody>
                    <a:bodyPr/>
                    <a:lstStyle/>
                    <a:p>
                      <a:pPr marL="0" marR="0" lvl="0" indent="0" algn="ctr" rtl="0">
                        <a:lnSpc>
                          <a:spcPct val="100000"/>
                        </a:lnSpc>
                        <a:spcBef>
                          <a:spcPts val="0"/>
                        </a:spcBef>
                        <a:spcAft>
                          <a:spcPts val="0"/>
                        </a:spcAft>
                        <a:buClr>
                          <a:srgbClr val="000000"/>
                        </a:buClr>
                        <a:buSzPts val="1800"/>
                        <a:buFont typeface="Arial"/>
                        <a:buNone/>
                      </a:pPr>
                      <a:r>
                        <a:rPr lang="en-US">
                          <a:solidFill>
                            <a:schemeClr val="dk1"/>
                          </a:solidFill>
                          <a:latin typeface="Times New Roman"/>
                          <a:ea typeface="Times New Roman"/>
                          <a:cs typeface="Times New Roman"/>
                          <a:sym typeface="Times New Roman"/>
                        </a:rPr>
                        <a:t>2.</a:t>
                      </a:r>
                      <a:endParaRPr sz="1400" b="1"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400" u="none" strike="noStrike" cap="none">
                          <a:latin typeface="Times New Roman"/>
                          <a:ea typeface="Times New Roman"/>
                          <a:cs typeface="Times New Roman"/>
                          <a:sym typeface="Times New Roman"/>
                        </a:rPr>
                        <a:t>A Review of Silk Farming Automation Using Artificial Intelligence, Machine Learning, and Cloud-Based Solutions.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400" u="none" strike="noStrike" cap="none">
                          <a:latin typeface="Times New Roman"/>
                          <a:ea typeface="Times New Roman"/>
                          <a:cs typeface="Times New Roman"/>
                          <a:sym typeface="Times New Roman"/>
                        </a:rPr>
                        <a:t>Cox S., Ullah A., Ahmad J.</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US" sz="1400" u="none" strike="noStrike" cap="none">
                          <a:latin typeface="Times New Roman"/>
                          <a:ea typeface="Times New Roman"/>
                          <a:cs typeface="Times New Roman"/>
                          <a:sym typeface="Times New Roman"/>
                        </a:rPr>
                        <a:t>Springer, 2019</a:t>
                      </a:r>
                      <a:endParaRPr sz="14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a:latin typeface="Times New Roman"/>
                          <a:ea typeface="Times New Roman"/>
                          <a:cs typeface="Times New Roman"/>
                          <a:sym typeface="Times New Roman"/>
                        </a:rPr>
                        <a:t>This review looks at how AI and machine learning can be used in silk farming to improve different stages of the sericulture process.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466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3.</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Classification of Dead Cocoons Using Convolutional Neural Networks and Machine Learning Methods.</a:t>
                      </a:r>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Dahyeong lee 1, giyoung kim1, suk-ju hong1, seong-wan kim2 and ghiseok kim</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9),2022.</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The paper looks at using deep learning to find dead cocoons in sericulture. It tests several algorithms, including k-nearest neighbor, support vector machine, and CNN models like VGG16, ResNet50, and EfficientNetB0.</a:t>
                      </a:r>
                      <a:r>
                        <a:rPr lang="en-US" sz="1400" u="none" strike="noStrike" cap="none">
                          <a:latin typeface="Times New Roman"/>
                          <a:ea typeface="Times New Roman"/>
                          <a:cs typeface="Times New Roman"/>
                          <a:sym typeface="Times New Roman"/>
                        </a:rPr>
                        <a:t>.</a:t>
                      </a:r>
                      <a:endParaRPr/>
                    </a:p>
                  </a:txBody>
                  <a:tcPr marL="91450" marR="91450" marT="45725" marB="45725">
                    <a:solidFill>
                      <a:srgbClr val="A5A5A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2" name="Google Shape;82;p6"/>
          <p:cNvGraphicFramePr/>
          <p:nvPr/>
        </p:nvGraphicFramePr>
        <p:xfrm>
          <a:off x="1091316" y="882635"/>
          <a:ext cx="10879975" cy="4868935"/>
        </p:xfrm>
        <a:graphic>
          <a:graphicData uri="http://schemas.openxmlformats.org/drawingml/2006/table">
            <a:tbl>
              <a:tblPr>
                <a:noFill/>
                <a:tableStyleId>{66B3A002-934E-4919-B923-BB795306631A}</a:tableStyleId>
              </a:tblPr>
              <a:tblGrid>
                <a:gridCol w="846800">
                  <a:extLst>
                    <a:ext uri="{9D8B030D-6E8A-4147-A177-3AD203B41FA5}">
                      <a16:colId xmlns:a16="http://schemas.microsoft.com/office/drawing/2014/main" val="20000"/>
                    </a:ext>
                  </a:extLst>
                </a:gridCol>
                <a:gridCol w="2369650">
                  <a:extLst>
                    <a:ext uri="{9D8B030D-6E8A-4147-A177-3AD203B41FA5}">
                      <a16:colId xmlns:a16="http://schemas.microsoft.com/office/drawing/2014/main" val="20001"/>
                    </a:ext>
                  </a:extLst>
                </a:gridCol>
                <a:gridCol w="2088375">
                  <a:extLst>
                    <a:ext uri="{9D8B030D-6E8A-4147-A177-3AD203B41FA5}">
                      <a16:colId xmlns:a16="http://schemas.microsoft.com/office/drawing/2014/main" val="20002"/>
                    </a:ext>
                  </a:extLst>
                </a:gridCol>
                <a:gridCol w="2068475">
                  <a:extLst>
                    <a:ext uri="{9D8B030D-6E8A-4147-A177-3AD203B41FA5}">
                      <a16:colId xmlns:a16="http://schemas.microsoft.com/office/drawing/2014/main" val="20003"/>
                    </a:ext>
                  </a:extLst>
                </a:gridCol>
                <a:gridCol w="3506675">
                  <a:extLst>
                    <a:ext uri="{9D8B030D-6E8A-4147-A177-3AD203B41FA5}">
                      <a16:colId xmlns:a16="http://schemas.microsoft.com/office/drawing/2014/main" val="20004"/>
                    </a:ext>
                  </a:extLst>
                </a:gridCol>
              </a:tblGrid>
              <a:tr h="1053900">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4.</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A Study on the Sericulture Farm Automation System Using the Internet of Things (IoT).</a:t>
                      </a:r>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Doloi A, Barkataki N, Saikia M, Saikia D.</a:t>
                      </a:r>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Springer,2021</a:t>
                      </a:r>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This paper discusses the development of a wireless sensor network-based system for monitoring various ambient conditions crucial for the rearing process of ERI silkworms. It highlights the application of IoT in sericulture to improve efficiency and productivity.</a:t>
                      </a:r>
                      <a:endParaRPr/>
                    </a:p>
                  </a:txBody>
                  <a:tcPr marL="91450" marR="91450" marT="45725" marB="45725">
                    <a:solidFill>
                      <a:srgbClr val="A5A5A5"/>
                    </a:solidFill>
                  </a:tcPr>
                </a:tc>
                <a:extLst>
                  <a:ext uri="{0D108BD9-81ED-4DB2-BD59-A6C34878D82A}">
                    <a16:rowId xmlns:a16="http://schemas.microsoft.com/office/drawing/2014/main" val="10000"/>
                  </a:ext>
                </a:extLst>
              </a:tr>
              <a:tr h="2024575">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5.</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Modeling Simulation and Temperature Control on Thermal Characteristics of Airborne Liquid Cooling System .</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Zhangzhi dong , xiaogang li, zhe li , and yanyan hou</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8),2020.</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It involves studying heat behavior, making models to predict temperature changes, and creating control systems for effective temperature management. This is important for applications that need accurate temperature control to ensure performance and reliability.</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472750">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6.</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1200"/>
                        </a:spcBef>
                        <a:spcAft>
                          <a:spcPts val="1200"/>
                        </a:spcAft>
                        <a:buNone/>
                      </a:pPr>
                      <a:r>
                        <a:rPr lang="en-US"/>
                        <a:t>Flexible and Slim Device Switching Air Blowing and Suction by a Single Airflow Control.</a:t>
                      </a:r>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Seita Nojiri , Toshihiro Nishimura ,Kenjiro Tadakuma and Tetsuyou Watanabe.</a:t>
                      </a:r>
                      <a:endParaRPr>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400"/>
                        <a:buFont typeface="Arial"/>
                        <a:buNone/>
                      </a:pPr>
                      <a:endParaRPr>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a:t>
                      </a:r>
                      <a:r>
                        <a:rPr lang="en-US">
                          <a:solidFill>
                            <a:schemeClr val="dk1"/>
                          </a:solidFill>
                          <a:latin typeface="Times New Roman"/>
                          <a:ea typeface="Times New Roman"/>
                          <a:cs typeface="Times New Roman"/>
                          <a:sym typeface="Times New Roman"/>
                        </a:rPr>
                        <a:t>14</a:t>
                      </a:r>
                      <a:r>
                        <a:rPr lang="en-US" sz="1400" b="0" i="0" u="none" strike="noStrike" cap="none">
                          <a:solidFill>
                            <a:schemeClr val="dk1"/>
                          </a:solidFill>
                          <a:latin typeface="Times New Roman"/>
                          <a:ea typeface="Times New Roman"/>
                          <a:cs typeface="Times New Roman"/>
                          <a:sym typeface="Times New Roman"/>
                        </a:rPr>
                        <a:t>),202</a:t>
                      </a:r>
                      <a:r>
                        <a:rPr lang="en-US">
                          <a:solidFill>
                            <a:schemeClr val="dk1"/>
                          </a:solidFill>
                          <a:latin typeface="Times New Roman"/>
                          <a:ea typeface="Times New Roman"/>
                          <a:cs typeface="Times New Roman"/>
                          <a:sym typeface="Times New Roman"/>
                        </a:rPr>
                        <a:t>3</a:t>
                      </a:r>
                      <a:r>
                        <a:rPr lang="en-US" sz="1400" b="0" i="0" u="none" strike="noStrike" cap="none">
                          <a:solidFill>
                            <a:schemeClr val="dk1"/>
                          </a:solidFill>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This system uses a single airflow mechanism for both blowing air and suction. It is compact, flexible, and thin, making it ideal for use in tight spaces and adaptable applications.</a:t>
                      </a:r>
                      <a:endParaRPr>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400"/>
                        <a:buFont typeface="Arial"/>
                        <a:buNone/>
                      </a:pP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7"/>
          <p:cNvSpPr txBox="1"/>
          <p:nvPr/>
        </p:nvSpPr>
        <p:spPr>
          <a:xfrm>
            <a:off x="3592586" y="164894"/>
            <a:ext cx="609460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0000"/>
                </a:solidFill>
                <a:latin typeface="Times New Roman"/>
                <a:ea typeface="Times New Roman"/>
                <a:cs typeface="Times New Roman"/>
                <a:sym typeface="Times New Roman"/>
              </a:rPr>
              <a:t>EXISTING METHOD</a:t>
            </a:r>
            <a:endParaRPr sz="3200" b="0" i="0" u="none" strike="noStrike" cap="none">
              <a:solidFill>
                <a:srgbClr val="000000"/>
              </a:solidFill>
              <a:latin typeface="Times New Roman"/>
              <a:ea typeface="Times New Roman"/>
              <a:cs typeface="Times New Roman"/>
              <a:sym typeface="Times New Roman"/>
            </a:endParaRPr>
          </a:p>
        </p:txBody>
      </p:sp>
      <p:sp>
        <p:nvSpPr>
          <p:cNvPr id="88" name="Google Shape;88;p7"/>
          <p:cNvSpPr txBox="1"/>
          <p:nvPr/>
        </p:nvSpPr>
        <p:spPr>
          <a:xfrm>
            <a:off x="983963" y="1028343"/>
            <a:ext cx="7507200" cy="4525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The traditional sericulture process is ne</a:t>
            </a:r>
            <a:r>
              <a:rPr lang="en-US" sz="1800">
                <a:latin typeface="Times New Roman"/>
                <a:ea typeface="Times New Roman"/>
                <a:cs typeface="Times New Roman"/>
                <a:sym typeface="Times New Roman"/>
              </a:rPr>
              <a:t>ed much l</a:t>
            </a:r>
            <a:r>
              <a:rPr lang="en-US" sz="1800" b="0" i="0" u="none" strike="noStrike" cap="none">
                <a:solidFill>
                  <a:srgbClr val="000000"/>
                </a:solidFill>
                <a:latin typeface="Times New Roman"/>
                <a:ea typeface="Times New Roman"/>
                <a:cs typeface="Times New Roman"/>
                <a:sym typeface="Times New Roman"/>
              </a:rPr>
              <a:t>abour and </a:t>
            </a:r>
            <a:r>
              <a:rPr lang="en-US" sz="1800">
                <a:latin typeface="Times New Roman"/>
                <a:ea typeface="Times New Roman"/>
                <a:cs typeface="Times New Roman"/>
                <a:sym typeface="Times New Roman"/>
              </a:rPr>
              <a:t>careful monitoring and precise care </a:t>
            </a:r>
            <a:r>
              <a:rPr lang="en-US" sz="1800" b="0" i="0" u="none" strike="noStrike" cap="none">
                <a:solidFill>
                  <a:srgbClr val="000000"/>
                </a:solidFill>
                <a:latin typeface="Times New Roman"/>
                <a:ea typeface="Times New Roman"/>
                <a:cs typeface="Times New Roman"/>
                <a:sym typeface="Times New Roman"/>
              </a:rPr>
              <a:t>to ensure high-quality silk production. Here are the key existing methods involved in the sericulture process:</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1. </a:t>
            </a:r>
            <a:r>
              <a:rPr lang="en-US" sz="1800" b="1" i="0" u="sng" strike="noStrike" cap="none">
                <a:solidFill>
                  <a:srgbClr val="000000"/>
                </a:solidFill>
                <a:latin typeface="Times New Roman"/>
                <a:ea typeface="Times New Roman"/>
                <a:cs typeface="Times New Roman"/>
                <a:sym typeface="Times New Roman"/>
              </a:rPr>
              <a:t>Environmental Control:</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a:t>
            </a:r>
            <a:r>
              <a:rPr lang="en-US" sz="1800" b="1" i="0" u="sng" strike="noStrike" cap="none">
                <a:solidFill>
                  <a:srgbClr val="000000"/>
                </a:solidFill>
                <a:latin typeface="Times New Roman"/>
                <a:ea typeface="Times New Roman"/>
                <a:cs typeface="Times New Roman"/>
                <a:sym typeface="Times New Roman"/>
              </a:rPr>
              <a:t>Challenges: </a:t>
            </a:r>
            <a:r>
              <a:rPr lang="en-US" sz="1800" b="0" i="0" u="none" strike="noStrike" cap="none">
                <a:solidFill>
                  <a:srgbClr val="000000"/>
                </a:solidFill>
                <a:latin typeface="Times New Roman"/>
                <a:ea typeface="Times New Roman"/>
                <a:cs typeface="Times New Roman"/>
                <a:sym typeface="Times New Roman"/>
              </a:rPr>
              <a:t>This manual process</a:t>
            </a:r>
            <a:r>
              <a:rPr lang="en-US" sz="1800">
                <a:latin typeface="Times New Roman"/>
                <a:ea typeface="Times New Roman"/>
                <a:cs typeface="Times New Roman"/>
                <a:sym typeface="Times New Roman"/>
              </a:rPr>
              <a:t> is labor-heavy and can result in mistakes, leading to poor conditions for silkworms and silk quality.</a:t>
            </a: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2. </a:t>
            </a:r>
            <a:r>
              <a:rPr lang="en-US" sz="1800" b="1" i="0" u="sng" strike="noStrike" cap="none">
                <a:solidFill>
                  <a:srgbClr val="000000"/>
                </a:solidFill>
                <a:latin typeface="Times New Roman"/>
                <a:ea typeface="Times New Roman"/>
                <a:cs typeface="Times New Roman"/>
                <a:sym typeface="Times New Roman"/>
              </a:rPr>
              <a:t>Feeding Silkworms:</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a:t>
            </a:r>
            <a:r>
              <a:rPr lang="en-US" sz="1800" b="1" i="0" u="sng" strike="noStrike" cap="none">
                <a:solidFill>
                  <a:srgbClr val="000000"/>
                </a:solidFill>
                <a:latin typeface="Times New Roman"/>
                <a:ea typeface="Times New Roman"/>
                <a:cs typeface="Times New Roman"/>
                <a:sym typeface="Times New Roman"/>
              </a:rPr>
              <a:t>Challenges: </a:t>
            </a:r>
            <a:r>
              <a:rPr lang="en-US" sz="1800">
                <a:latin typeface="Times New Roman"/>
                <a:ea typeface="Times New Roman"/>
                <a:cs typeface="Times New Roman"/>
                <a:sym typeface="Times New Roman"/>
              </a:rPr>
              <a:t>Silkworms need regular, timely feeding for healthy growth. Manual feeding need heavy labor and can cause uneven feeding times.</a:t>
            </a: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3. </a:t>
            </a:r>
            <a:r>
              <a:rPr lang="en-US" sz="1800" b="1" i="0" u="sng" strike="noStrike" cap="none">
                <a:solidFill>
                  <a:srgbClr val="000000"/>
                </a:solidFill>
                <a:latin typeface="Times New Roman"/>
                <a:ea typeface="Times New Roman"/>
                <a:cs typeface="Times New Roman"/>
                <a:sym typeface="Times New Roman"/>
              </a:rPr>
              <a:t>Waste Management:</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a:t>
            </a:r>
            <a:r>
              <a:rPr lang="en-US" sz="1800" b="1" i="0" u="sng" strike="noStrike" cap="none">
                <a:solidFill>
                  <a:srgbClr val="000000"/>
                </a:solidFill>
                <a:latin typeface="Times New Roman"/>
                <a:ea typeface="Times New Roman"/>
                <a:cs typeface="Times New Roman"/>
                <a:sym typeface="Times New Roman"/>
              </a:rPr>
              <a:t>Challenges: </a:t>
            </a:r>
            <a:r>
              <a:rPr lang="en-US" sz="1800">
                <a:latin typeface="Times New Roman"/>
                <a:ea typeface="Times New Roman"/>
                <a:cs typeface="Times New Roman"/>
                <a:sym typeface="Times New Roman"/>
              </a:rPr>
              <a:t>Poor waste management can cause poor  hygiene and raise the risk of disease in silkworms.</a:t>
            </a:r>
            <a:endParaRPr sz="18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a:latin typeface="Times New Roman"/>
              <a:ea typeface="Times New Roman"/>
              <a:cs typeface="Times New Roman"/>
              <a:sym typeface="Times New Roman"/>
            </a:endParaRPr>
          </a:p>
        </p:txBody>
      </p:sp>
      <p:pic>
        <p:nvPicPr>
          <p:cNvPr id="89" name="Google Shape;89;p7"/>
          <p:cNvPicPr preferRelativeResize="0"/>
          <p:nvPr/>
        </p:nvPicPr>
        <p:blipFill rotWithShape="1">
          <a:blip r:embed="rId3">
            <a:alphaModFix/>
          </a:blip>
          <a:srcRect/>
          <a:stretch/>
        </p:blipFill>
        <p:spPr>
          <a:xfrm>
            <a:off x="8615494" y="1139679"/>
            <a:ext cx="3419475" cy="2095500"/>
          </a:xfrm>
          <a:prstGeom prst="rect">
            <a:avLst/>
          </a:prstGeom>
          <a:noFill/>
          <a:ln>
            <a:noFill/>
          </a:ln>
        </p:spPr>
      </p:pic>
      <p:pic>
        <p:nvPicPr>
          <p:cNvPr id="90" name="Google Shape;90;p7"/>
          <p:cNvPicPr preferRelativeResize="0"/>
          <p:nvPr/>
        </p:nvPicPr>
        <p:blipFill rotWithShape="1">
          <a:blip r:embed="rId4">
            <a:alphaModFix/>
          </a:blip>
          <a:srcRect/>
          <a:stretch/>
        </p:blipFill>
        <p:spPr>
          <a:xfrm>
            <a:off x="8615494" y="3319943"/>
            <a:ext cx="3419475" cy="20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8"/>
          <p:cNvSpPr txBox="1"/>
          <p:nvPr/>
        </p:nvSpPr>
        <p:spPr>
          <a:xfrm>
            <a:off x="3048699" y="391716"/>
            <a:ext cx="609460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0000"/>
                </a:solidFill>
                <a:latin typeface="Times New Roman"/>
                <a:ea typeface="Times New Roman"/>
                <a:cs typeface="Times New Roman"/>
                <a:sym typeface="Times New Roman"/>
              </a:rPr>
              <a:t>PROPOSED METHOD</a:t>
            </a:r>
            <a:endParaRPr sz="3200" b="0" i="0" u="none" strike="noStrike" cap="none">
              <a:solidFill>
                <a:srgbClr val="FF0000"/>
              </a:solidFill>
              <a:latin typeface="Times New Roman"/>
              <a:ea typeface="Times New Roman"/>
              <a:cs typeface="Times New Roman"/>
              <a:sym typeface="Times New Roman"/>
            </a:endParaRPr>
          </a:p>
        </p:txBody>
      </p:sp>
      <p:sp>
        <p:nvSpPr>
          <p:cNvPr id="96" name="Google Shape;96;p8"/>
          <p:cNvSpPr txBox="1"/>
          <p:nvPr/>
        </p:nvSpPr>
        <p:spPr>
          <a:xfrm>
            <a:off x="1194162" y="1305341"/>
            <a:ext cx="10712100" cy="4248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a:solidFill>
                  <a:srgbClr val="000000"/>
                </a:solidFill>
                <a:latin typeface="Times New Roman"/>
                <a:ea typeface="Times New Roman"/>
                <a:cs typeface="Times New Roman"/>
                <a:sym typeface="Times New Roman"/>
              </a:rPr>
              <a:t>Automated Environmental Control:</a:t>
            </a:r>
            <a:endParaRPr/>
          </a:p>
          <a:p>
            <a:pPr marL="0" marR="0" lvl="1"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Sensors and Actuators: </a:t>
            </a:r>
            <a:r>
              <a:rPr lang="en-US" sz="1800" b="0" i="0" u="none" strike="noStrike" cap="none">
                <a:solidFill>
                  <a:srgbClr val="000000"/>
                </a:solidFill>
                <a:latin typeface="Times New Roman"/>
                <a:ea typeface="Times New Roman"/>
                <a:cs typeface="Times New Roman"/>
                <a:sym typeface="Times New Roman"/>
              </a:rPr>
              <a:t>Temperature and humidity sensors continuously monitor the environment. Based on sensor readings, automated heaters and coolers are activated to maintain optimal conditions (25-29°C and 70-85% humidity).	</a:t>
            </a:r>
            <a:endParaRPr/>
          </a:p>
          <a:p>
            <a:pPr marL="0" marR="0" lvl="1"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Lime Powder Spraying: </a:t>
            </a:r>
            <a:r>
              <a:rPr lang="en-US" sz="1800" b="0" i="0" u="none" strike="noStrike" cap="none">
                <a:solidFill>
                  <a:srgbClr val="000000"/>
                </a:solidFill>
                <a:latin typeface="Times New Roman"/>
                <a:ea typeface="Times New Roman"/>
                <a:cs typeface="Times New Roman"/>
                <a:sym typeface="Times New Roman"/>
              </a:rPr>
              <a:t>An automated system sprays lime powder daily to prevent diseases and maintain silkworm health.</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a:solidFill>
                  <a:srgbClr val="000000"/>
                </a:solidFill>
                <a:latin typeface="Times New Roman"/>
                <a:ea typeface="Times New Roman"/>
                <a:cs typeface="Times New Roman"/>
                <a:sym typeface="Times New Roman"/>
              </a:rPr>
              <a:t>Automated Feeding System:</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Hopper and Stepper Motor: </a:t>
            </a:r>
            <a:r>
              <a:rPr lang="en-US" sz="1800" b="0" i="0" u="none" strike="noStrike" cap="none">
                <a:solidFill>
                  <a:srgbClr val="000000"/>
                </a:solidFill>
                <a:latin typeface="Times New Roman"/>
                <a:ea typeface="Times New Roman"/>
                <a:cs typeface="Times New Roman"/>
                <a:sym typeface="Times New Roman"/>
              </a:rPr>
              <a:t>A hopper placed on a stepper motor moves along one axis using a rack and pinion mechanism to distribute mulberry leaves evenly to the silkworms.</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a:solidFill>
                  <a:srgbClr val="000000"/>
                </a:solidFill>
                <a:latin typeface="Times New Roman"/>
                <a:ea typeface="Times New Roman"/>
                <a:cs typeface="Times New Roman"/>
                <a:sym typeface="Times New Roman"/>
              </a:rPr>
              <a:t>Automated Waste Management:</a:t>
            </a:r>
            <a:endParaRPr/>
          </a:p>
          <a:p>
            <a:pPr marL="0" marR="0" lvl="0" indent="0" algn="just" rtl="0">
              <a:lnSpc>
                <a:spcPct val="100000"/>
              </a:lnSpc>
              <a:spcBef>
                <a:spcPts val="0"/>
              </a:spcBef>
              <a:spcAft>
                <a:spcPts val="0"/>
              </a:spcAft>
              <a:buNone/>
            </a:pPr>
            <a:r>
              <a:rPr lang="en-US" sz="1800" b="1" i="0" u="none" strike="noStrike" cap="none">
                <a:solidFill>
                  <a:srgbClr val="000000"/>
                </a:solidFill>
                <a:latin typeface="Times New Roman"/>
                <a:ea typeface="Times New Roman"/>
                <a:cs typeface="Times New Roman"/>
                <a:sym typeface="Times New Roman"/>
              </a:rPr>
              <a:t>	Air Blowing System: </a:t>
            </a:r>
            <a:r>
              <a:rPr lang="en-US" sz="1800" b="0" i="0" u="none" strike="noStrike" cap="none">
                <a:solidFill>
                  <a:srgbClr val="000000"/>
                </a:solidFill>
                <a:latin typeface="Times New Roman"/>
                <a:ea typeface="Times New Roman"/>
                <a:cs typeface="Times New Roman"/>
                <a:sym typeface="Times New Roman"/>
              </a:rPr>
              <a:t>A tray placed under the </a:t>
            </a:r>
            <a:r>
              <a:rPr lang="en-US" sz="1800">
                <a:latin typeface="Times New Roman"/>
                <a:ea typeface="Times New Roman"/>
                <a:cs typeface="Times New Roman"/>
                <a:sym typeface="Times New Roman"/>
              </a:rPr>
              <a:t>worm</a:t>
            </a:r>
            <a:r>
              <a:rPr lang="en-US" sz="1800" b="0" i="0" u="none" strike="noStrike" cap="none">
                <a:solidFill>
                  <a:srgbClr val="000000"/>
                </a:solidFill>
                <a:latin typeface="Times New Roman"/>
                <a:ea typeface="Times New Roman"/>
                <a:cs typeface="Times New Roman"/>
                <a:sym typeface="Times New Roman"/>
              </a:rPr>
              <a:t> trays collects waste, which is then removed using a strong air-blowing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9"/>
          <p:cNvSpPr txBox="1">
            <a:spLocks noGrp="1"/>
          </p:cNvSpPr>
          <p:nvPr>
            <p:ph type="ctrTitle"/>
          </p:nvPr>
        </p:nvSpPr>
        <p:spPr>
          <a:xfrm>
            <a:off x="1303020" y="240031"/>
            <a:ext cx="10363200" cy="537209"/>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FARM VISIT</a:t>
            </a:r>
            <a:br>
              <a:rPr lang="en-US" sz="3200">
                <a:solidFill>
                  <a:srgbClr val="FF0000"/>
                </a:solidFill>
                <a:latin typeface="Times New Roman"/>
                <a:ea typeface="Times New Roman"/>
                <a:cs typeface="Times New Roman"/>
                <a:sym typeface="Times New Roman"/>
              </a:rPr>
            </a:br>
            <a:endParaRPr sz="3200"/>
          </a:p>
        </p:txBody>
      </p:sp>
      <p:pic>
        <p:nvPicPr>
          <p:cNvPr id="102" name="Google Shape;102;p9"/>
          <p:cNvPicPr preferRelativeResize="0"/>
          <p:nvPr/>
        </p:nvPicPr>
        <p:blipFill rotWithShape="1">
          <a:blip r:embed="rId3">
            <a:alphaModFix/>
          </a:blip>
          <a:srcRect/>
          <a:stretch/>
        </p:blipFill>
        <p:spPr>
          <a:xfrm>
            <a:off x="6684012" y="1462850"/>
            <a:ext cx="5098236" cy="5052060"/>
          </a:xfrm>
          <a:prstGeom prst="rect">
            <a:avLst/>
          </a:prstGeom>
          <a:noFill/>
          <a:ln>
            <a:noFill/>
          </a:ln>
        </p:spPr>
      </p:pic>
      <p:pic>
        <p:nvPicPr>
          <p:cNvPr id="103" name="Google Shape;103;p9"/>
          <p:cNvPicPr preferRelativeResize="0"/>
          <p:nvPr/>
        </p:nvPicPr>
        <p:blipFill rotWithShape="1">
          <a:blip r:embed="rId4">
            <a:alphaModFix/>
          </a:blip>
          <a:srcRect/>
          <a:stretch/>
        </p:blipFill>
        <p:spPr>
          <a:xfrm>
            <a:off x="1303020" y="1462850"/>
            <a:ext cx="5095125" cy="5052060"/>
          </a:xfrm>
          <a:prstGeom prst="rect">
            <a:avLst/>
          </a:prstGeom>
          <a:noFill/>
          <a:ln>
            <a:noFill/>
          </a:ln>
        </p:spPr>
      </p:pic>
      <p:sp>
        <p:nvSpPr>
          <p:cNvPr id="104" name="Google Shape;104;p9"/>
          <p:cNvSpPr txBox="1"/>
          <p:nvPr/>
        </p:nvSpPr>
        <p:spPr>
          <a:xfrm>
            <a:off x="1536192" y="914400"/>
            <a:ext cx="9747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Location</a:t>
            </a:r>
            <a:r>
              <a:rPr lang="en-US" sz="1800" b="1" i="0" u="none" strike="noStrike" cap="none">
                <a:solidFill>
                  <a:srgbClr val="00B050"/>
                </a:solidFill>
                <a:latin typeface="Times New Roman"/>
                <a:ea typeface="Times New Roman"/>
                <a:cs typeface="Times New Roman"/>
                <a:sym typeface="Times New Roman"/>
              </a:rPr>
              <a:t> : Dhalavoipattinam, Dharapuram District, Tamilnadu – 638672.</a:t>
            </a:r>
            <a:endParaRPr sz="1800" b="1" i="0" u="none" strike="noStrike" cap="none">
              <a:solidFill>
                <a:srgbClr val="00B05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1809</Words>
  <Application>Microsoft Office PowerPoint</Application>
  <PresentationFormat>Widescreen</PresentationFormat>
  <Paragraphs>164</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Office Theme</vt:lpstr>
      <vt:lpstr>Automated Sericulture SmartGrid : Revolutionizing Silk Farming with Technology</vt:lpstr>
      <vt:lpstr>INTRODUCTION</vt:lpstr>
      <vt:lpstr>PROBLEM STATEMENT</vt:lpstr>
      <vt:lpstr>OBJECTIVE</vt:lpstr>
      <vt:lpstr>LITERATURE REVIEW</vt:lpstr>
      <vt:lpstr>PowerPoint Presentation</vt:lpstr>
      <vt:lpstr>PowerPoint Presentation</vt:lpstr>
      <vt:lpstr>PowerPoint Presentation</vt:lpstr>
      <vt:lpstr>FARM VISIT </vt:lpstr>
      <vt:lpstr>PowerPoint Presentation</vt:lpstr>
      <vt:lpstr>BLOCK DIAGRAM</vt:lpstr>
      <vt:lpstr>COMPONENTS AND ITS SPECIFICATION</vt:lpstr>
      <vt:lpstr>PowerPoint Presentation</vt:lpstr>
      <vt:lpstr>SIMULATION CIRCUIT</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JEGAN M</dc:creator>
  <cp:lastModifiedBy>JEGAN M</cp:lastModifiedBy>
  <cp:revision>4</cp:revision>
  <dcterms:created xsi:type="dcterms:W3CDTF">2023-02-03T06:11:18Z</dcterms:created>
  <dcterms:modified xsi:type="dcterms:W3CDTF">2024-10-18T03:42:11Z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CCA21B7555E24D3FB40348EB3CE2AD24</vt:lpwstr>
  </property>
  <property fmtid="{D5CDD505-2E9C-101B-9397-08002B2CF9AE}" pid="4" name="KSOProductBuildVer">
    <vt:lpwstr>1033-11.2.0.11440</vt:lpwstr>
  </property>
</Properties>
</file>